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4" r:id="rId5"/>
    <p:sldId id="261" r:id="rId6"/>
    <p:sldId id="305" r:id="rId7"/>
    <p:sldId id="306" r:id="rId8"/>
    <p:sldId id="302" r:id="rId9"/>
    <p:sldId id="304" r:id="rId10"/>
    <p:sldId id="283" r:id="rId11"/>
    <p:sldId id="269" r:id="rId12"/>
    <p:sldId id="266" r:id="rId13"/>
    <p:sldId id="267" r:id="rId14"/>
    <p:sldId id="268" r:id="rId15"/>
    <p:sldId id="335" r:id="rId16"/>
    <p:sldId id="263" r:id="rId17"/>
    <p:sldId id="314" r:id="rId18"/>
    <p:sldId id="300" r:id="rId19"/>
    <p:sldId id="316" r:id="rId20"/>
    <p:sldId id="321" r:id="rId21"/>
    <p:sldId id="310" r:id="rId22"/>
    <p:sldId id="313" r:id="rId23"/>
    <p:sldId id="312" r:id="rId24"/>
    <p:sldId id="311" r:id="rId25"/>
    <p:sldId id="322" r:id="rId26"/>
    <p:sldId id="336" r:id="rId27"/>
    <p:sldId id="271" r:id="rId28"/>
    <p:sldId id="272" r:id="rId29"/>
    <p:sldId id="260" r:id="rId30"/>
    <p:sldId id="259" r:id="rId31"/>
    <p:sldId id="270" r:id="rId32"/>
    <p:sldId id="275" r:id="rId33"/>
    <p:sldId id="332" r:id="rId34"/>
    <p:sldId id="333" r:id="rId35"/>
    <p:sldId id="331" r:id="rId36"/>
    <p:sldId id="278" r:id="rId37"/>
    <p:sldId id="279" r:id="rId38"/>
    <p:sldId id="334" r:id="rId39"/>
    <p:sldId id="308" r:id="rId40"/>
    <p:sldId id="297" r:id="rId41"/>
    <p:sldId id="307" r:id="rId42"/>
    <p:sldId id="280" r:id="rId43"/>
    <p:sldId id="284" r:id="rId44"/>
    <p:sldId id="281" r:id="rId45"/>
    <p:sldId id="309" r:id="rId46"/>
    <p:sldId id="291" r:id="rId47"/>
    <p:sldId id="296" r:id="rId48"/>
    <p:sldId id="298" r:id="rId49"/>
    <p:sldId id="294" r:id="rId50"/>
    <p:sldId id="299" r:id="rId51"/>
    <p:sldId id="301" r:id="rId52"/>
    <p:sldId id="318" r:id="rId53"/>
    <p:sldId id="319" r:id="rId54"/>
    <p:sldId id="320" r:id="rId55"/>
    <p:sldId id="323" r:id="rId56"/>
    <p:sldId id="324" r:id="rId57"/>
    <p:sldId id="325" r:id="rId58"/>
    <p:sldId id="326" r:id="rId59"/>
    <p:sldId id="327" r:id="rId60"/>
    <p:sldId id="328" r:id="rId61"/>
    <p:sldId id="329" r:id="rId62"/>
    <p:sldId id="338" r:id="rId63"/>
    <p:sldId id="330" r:id="rId64"/>
    <p:sldId id="337" r:id="rId65"/>
    <p:sldId id="339"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0088647-C28E-476A-936B-ADD9B61ABA17}" type="datetimeFigureOut">
              <a:rPr lang="en-US" smtClean="0"/>
              <a:pPr/>
              <a:t>5/27/2009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088647-C28E-476A-936B-ADD9B61ABA17}" type="datetimeFigureOut">
              <a:rPr lang="en-US" smtClean="0"/>
              <a:pPr/>
              <a:t>5/27/2009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088647-C28E-476A-936B-ADD9B61ABA17}" type="datetimeFigureOut">
              <a:rPr lang="en-US" smtClean="0"/>
              <a:pPr/>
              <a:t>5/27/2009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088647-C28E-476A-936B-ADD9B61ABA17}" type="datetimeFigureOut">
              <a:rPr lang="en-US" smtClean="0"/>
              <a:pPr/>
              <a:t>5/27/2009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0088647-C28E-476A-936B-ADD9B61ABA17}" type="datetimeFigureOut">
              <a:rPr lang="en-US" smtClean="0"/>
              <a:pPr/>
              <a:t>5/27/2009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0088647-C28E-476A-936B-ADD9B61ABA17}" type="datetimeFigureOut">
              <a:rPr lang="en-US" smtClean="0"/>
              <a:pPr/>
              <a:t>5/27/2009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0088647-C28E-476A-936B-ADD9B61ABA17}" type="datetimeFigureOut">
              <a:rPr lang="en-US" smtClean="0"/>
              <a:pPr/>
              <a:t>5/27/2009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0088647-C28E-476A-936B-ADD9B61ABA17}" type="datetimeFigureOut">
              <a:rPr lang="en-US" smtClean="0"/>
              <a:pPr/>
              <a:t>5/27/2009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088647-C28E-476A-936B-ADD9B61ABA17}" type="datetimeFigureOut">
              <a:rPr lang="en-US" smtClean="0"/>
              <a:pPr/>
              <a:t>5/27/2009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088647-C28E-476A-936B-ADD9B61ABA17}" type="datetimeFigureOut">
              <a:rPr lang="en-US" smtClean="0"/>
              <a:pPr/>
              <a:t>5/27/2009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0088647-C28E-476A-936B-ADD9B61ABA17}" type="datetimeFigureOut">
              <a:rPr lang="en-US" smtClean="0"/>
              <a:pPr/>
              <a:t>5/27/2009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9FBFCB-CE2E-4D5A-83B5-10AA725A93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alpha val="94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088647-C28E-476A-936B-ADD9B61ABA17}" type="datetimeFigureOut">
              <a:rPr lang="en-US" smtClean="0"/>
              <a:pPr/>
              <a:t>5/27/2009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9FBFCB-CE2E-4D5A-83B5-10AA725A93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gregory-landini@uiowa.edu"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1676399"/>
          </a:xfrm>
        </p:spPr>
        <p:txBody>
          <a:bodyPr/>
          <a:lstStyle/>
          <a:p>
            <a:r>
              <a:rPr lang="en-US" b="1" dirty="0" err="1" smtClean="0">
                <a:latin typeface="Times New Roman" pitchFamily="18" charset="0"/>
                <a:cs typeface="Times New Roman" pitchFamily="18" charset="0"/>
              </a:rPr>
              <a:t>Tractarian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Logicism</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r>
              <a:rPr lang="en-US" sz="2000" b="1" dirty="0" smtClean="0">
                <a:latin typeface="Times New Roman" pitchFamily="18" charset="0"/>
                <a:cs typeface="Times New Roman" pitchFamily="18" charset="0"/>
              </a:rPr>
              <a:t>Gregory Landini</a:t>
            </a:r>
          </a:p>
          <a:p>
            <a:r>
              <a:rPr lang="en-US" sz="2000" b="1" dirty="0" smtClean="0">
                <a:latin typeface="Times New Roman" pitchFamily="18" charset="0"/>
                <a:cs typeface="Times New Roman" pitchFamily="18" charset="0"/>
              </a:rPr>
              <a:t>The University of Iowa</a:t>
            </a:r>
          </a:p>
          <a:p>
            <a:r>
              <a:rPr lang="en-US" sz="2000" b="1" dirty="0" smtClean="0">
                <a:latin typeface="Times New Roman" pitchFamily="18" charset="0"/>
                <a:cs typeface="Times New Roman" pitchFamily="18" charset="0"/>
                <a:hlinkClick r:id="rId2"/>
              </a:rPr>
              <a:t>gregory-landini@uiowa.edu</a:t>
            </a:r>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8 April 2009</a:t>
            </a:r>
            <a:endParaRPr lang="en-US" sz="2000" b="1"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77500" lnSpcReduction="20000"/>
          </a:bodyPr>
          <a:lstStyle/>
          <a:p>
            <a:r>
              <a:rPr lang="en-US" dirty="0" smtClean="0"/>
              <a:t>Origin of Wittgenstein’s N-operator   </a:t>
            </a:r>
          </a:p>
          <a:p>
            <a:pPr>
              <a:buNone/>
            </a:pPr>
            <a:r>
              <a:rPr lang="en-US" dirty="0" smtClean="0"/>
              <a:t/>
            </a:r>
            <a:br>
              <a:rPr lang="en-US" dirty="0" smtClean="0"/>
            </a:br>
            <a:r>
              <a:rPr lang="en-US" dirty="0" smtClean="0"/>
              <a:t>“Of course the rule I have given applies first of all only for what you call elementary propositions.  But it is easy to see that it must also apply to all others.  For consider two </a:t>
            </a:r>
            <a:r>
              <a:rPr lang="en-US" dirty="0" err="1" smtClean="0"/>
              <a:t>Pps</a:t>
            </a:r>
            <a:r>
              <a:rPr lang="en-US" dirty="0" smtClean="0"/>
              <a:t> in the theory of apparent variables *9.1 and *9.11. Put then instead of  </a:t>
            </a:r>
            <a:r>
              <a:rPr lang="en-US" dirty="0" smtClean="0">
                <a:sym typeface="Symbol"/>
              </a:rPr>
              <a:t></a:t>
            </a:r>
            <a:r>
              <a:rPr lang="en-US" dirty="0" smtClean="0"/>
              <a:t>x, (</a:t>
            </a:r>
            <a:r>
              <a:rPr lang="en-US" dirty="0" smtClean="0">
                <a:sym typeface="Symbol"/>
              </a:rPr>
              <a:t></a:t>
            </a:r>
            <a:r>
              <a:rPr lang="en-US" dirty="0" smtClean="0"/>
              <a:t>y).</a:t>
            </a:r>
            <a:r>
              <a:rPr lang="en-US" dirty="0" smtClean="0">
                <a:sym typeface="Symbol"/>
              </a:rPr>
              <a:t></a:t>
            </a:r>
            <a:r>
              <a:rPr lang="en-US" dirty="0" smtClean="0"/>
              <a:t>y. y=x and it becomes obvious that the special cases of these two </a:t>
            </a:r>
            <a:r>
              <a:rPr lang="en-US" dirty="0" err="1" smtClean="0"/>
              <a:t>Pps</a:t>
            </a:r>
            <a:r>
              <a:rPr lang="en-US" dirty="0" smtClean="0"/>
              <a:t> like those of all the previous ones become </a:t>
            </a:r>
            <a:r>
              <a:rPr lang="en-US" dirty="0" err="1" smtClean="0"/>
              <a:t>tautologous</a:t>
            </a:r>
            <a:r>
              <a:rPr lang="en-US" dirty="0" smtClean="0"/>
              <a:t> if you apply the </a:t>
            </a:r>
            <a:r>
              <a:rPr lang="en-US" i="1" dirty="0" err="1" smtClean="0"/>
              <a:t>ab</a:t>
            </a:r>
            <a:r>
              <a:rPr lang="en-US" i="1" dirty="0" smtClean="0"/>
              <a:t>-Notation</a:t>
            </a:r>
            <a:r>
              <a:rPr lang="en-US" dirty="0" smtClean="0"/>
              <a:t>.  The </a:t>
            </a:r>
            <a:r>
              <a:rPr lang="en-US" i="1" dirty="0" err="1" smtClean="0"/>
              <a:t>ab</a:t>
            </a:r>
            <a:r>
              <a:rPr lang="en-US" i="1" dirty="0" smtClean="0"/>
              <a:t>-Notation</a:t>
            </a:r>
            <a:r>
              <a:rPr lang="en-US" dirty="0" smtClean="0"/>
              <a:t> for Identity is not yet clear enough to show this clearly but it is obvious that such a Notation can be made up.  I can sum up by saying that a logical proposition is one of the special cases of which are either </a:t>
            </a:r>
            <a:r>
              <a:rPr lang="en-US" dirty="0" err="1" smtClean="0"/>
              <a:t>tautologous</a:t>
            </a:r>
            <a:r>
              <a:rPr lang="en-US" dirty="0" smtClean="0"/>
              <a:t>—and then the proposition is true—or self-contradictory (as I shall call it) and then it is false.  And the </a:t>
            </a:r>
            <a:r>
              <a:rPr lang="en-US" dirty="0" err="1" smtClean="0"/>
              <a:t>ab</a:t>
            </a:r>
            <a:r>
              <a:rPr lang="en-US" dirty="0" smtClean="0"/>
              <a:t>-Notation simply shows directly which of these two it is (if any).</a:t>
            </a:r>
            <a:r>
              <a:rPr lang="en-US" baseline="30000" dirty="0" smtClean="0"/>
              <a:t>” </a:t>
            </a:r>
            <a:r>
              <a:rPr lang="en-US" dirty="0" smtClean="0"/>
              <a:t>  (1913 letter to Russell from Norway.)</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20000"/>
          </a:bodyPr>
          <a:lstStyle/>
          <a:p>
            <a:r>
              <a:rPr lang="en-US" dirty="0" smtClean="0"/>
              <a:t>Wittgenstein’s reference to </a:t>
            </a:r>
            <a:r>
              <a:rPr lang="en-US" i="1" dirty="0" err="1" smtClean="0"/>
              <a:t>Principia’s</a:t>
            </a:r>
            <a:r>
              <a:rPr lang="en-US" dirty="0" smtClean="0"/>
              <a:t> *9 is important. Wittgenstein claims that if one examines *9.1 and *9.11 (the two axioms for quantification theory in *9 of </a:t>
            </a:r>
            <a:r>
              <a:rPr lang="en-US" i="1" dirty="0" smtClean="0"/>
              <a:t>Principia</a:t>
            </a:r>
            <a:r>
              <a:rPr lang="en-US" dirty="0" smtClean="0"/>
              <a:t>) we can see that it is “obvious” that the logical truths of quantification theory are </a:t>
            </a:r>
            <a:r>
              <a:rPr lang="en-US" dirty="0" err="1" smtClean="0"/>
              <a:t>tautologous</a:t>
            </a:r>
            <a:r>
              <a:rPr lang="en-US" dirty="0" smtClean="0"/>
              <a:t>. </a:t>
            </a:r>
          </a:p>
          <a:p>
            <a:r>
              <a:rPr lang="en-US" dirty="0" smtClean="0"/>
              <a:t>System  *9 reveals that quantification (in a sense) theory consists of </a:t>
            </a:r>
            <a:r>
              <a:rPr lang="en-US" dirty="0" smtClean="0">
                <a:solidFill>
                  <a:srgbClr val="FF0000"/>
                </a:solidFill>
              </a:rPr>
              <a:t>generalized tautologies</a:t>
            </a:r>
            <a:r>
              <a:rPr lang="en-US" dirty="0" smtClean="0"/>
              <a:t>. (See </a:t>
            </a:r>
            <a:r>
              <a:rPr lang="en-US" dirty="0" smtClean="0"/>
              <a:t>also Ramsey</a:t>
            </a:r>
            <a:r>
              <a:rPr lang="en-US" dirty="0" smtClean="0"/>
              <a:t>, “The Foundations of Mathematics” 1925). </a:t>
            </a:r>
          </a:p>
          <a:p>
            <a:r>
              <a:rPr lang="en-US" dirty="0" smtClean="0"/>
              <a:t>That is, we can always start from some tautology and generalize and thereby arrive at any logical truth of quantification theory. But, of course,  this does not assure a decision procedure. There is no way of knowing from which tautology to start. Though unknown at the time, quantification theory is not decidable.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7500" lnSpcReduction="20000"/>
          </a:bodyPr>
          <a:lstStyle/>
          <a:p>
            <a:r>
              <a:rPr lang="en-US" dirty="0" smtClean="0"/>
              <a:t>Where p, q and r are for quantifier –free well-formed formulas, and </a:t>
            </a:r>
            <a:r>
              <a:rPr lang="en-US" dirty="0" smtClean="0">
                <a:sym typeface="Symbol"/>
              </a:rPr>
              <a:t>, , v, and  are primitive signs, </a:t>
            </a:r>
            <a:r>
              <a:rPr lang="en-US" dirty="0" smtClean="0"/>
              <a:t>the axiom schema for </a:t>
            </a:r>
            <a:r>
              <a:rPr lang="en-US" dirty="0" err="1" smtClean="0"/>
              <a:t>Principia’s</a:t>
            </a:r>
            <a:r>
              <a:rPr lang="en-US" dirty="0" smtClean="0"/>
              <a:t> section *9 </a:t>
            </a:r>
            <a:r>
              <a:rPr lang="en-US" dirty="0" smtClean="0"/>
              <a:t>are as follows:</a:t>
            </a:r>
            <a:endParaRPr lang="en-US" dirty="0" smtClean="0"/>
          </a:p>
          <a:p>
            <a:endParaRPr lang="en-US" dirty="0" smtClean="0"/>
          </a:p>
          <a:p>
            <a:r>
              <a:rPr lang="en-US" b="1" dirty="0"/>
              <a:t>*1.2</a:t>
            </a:r>
            <a:r>
              <a:rPr lang="en-US" dirty="0"/>
              <a:t>   p v p </a:t>
            </a:r>
            <a:r>
              <a:rPr lang="en-US" dirty="0" smtClean="0"/>
              <a:t>.</a:t>
            </a:r>
            <a:r>
              <a:rPr lang="en-US" dirty="0" smtClean="0">
                <a:sym typeface="Symbol"/>
              </a:rPr>
              <a:t> </a:t>
            </a:r>
            <a:r>
              <a:rPr lang="en-US" dirty="0" smtClean="0"/>
              <a:t>. </a:t>
            </a:r>
            <a:r>
              <a:rPr lang="en-US" dirty="0"/>
              <a:t>p</a:t>
            </a:r>
          </a:p>
          <a:p>
            <a:r>
              <a:rPr lang="en-US" b="1" dirty="0"/>
              <a:t>*1.3</a:t>
            </a:r>
            <a:r>
              <a:rPr lang="en-US" dirty="0"/>
              <a:t>  q . </a:t>
            </a:r>
            <a:r>
              <a:rPr lang="en-US" dirty="0" smtClean="0">
                <a:sym typeface="Symbol"/>
              </a:rPr>
              <a:t></a:t>
            </a:r>
            <a:r>
              <a:rPr lang="en-US" dirty="0" smtClean="0"/>
              <a:t>. </a:t>
            </a:r>
            <a:r>
              <a:rPr lang="en-US" dirty="0"/>
              <a:t>p v q</a:t>
            </a:r>
          </a:p>
          <a:p>
            <a:r>
              <a:rPr lang="en-US" b="1" dirty="0"/>
              <a:t>*1.4</a:t>
            </a:r>
            <a:r>
              <a:rPr lang="en-US" dirty="0"/>
              <a:t>  p v q . </a:t>
            </a:r>
            <a:r>
              <a:rPr lang="en-US" dirty="0" smtClean="0">
                <a:sym typeface="Symbol"/>
              </a:rPr>
              <a:t></a:t>
            </a:r>
            <a:r>
              <a:rPr lang="en-US" dirty="0" smtClean="0"/>
              <a:t>. </a:t>
            </a:r>
            <a:r>
              <a:rPr lang="en-US" dirty="0"/>
              <a:t>q v p</a:t>
            </a:r>
          </a:p>
          <a:p>
            <a:r>
              <a:rPr lang="it-IT" b="1" dirty="0"/>
              <a:t>*1.5</a:t>
            </a:r>
            <a:r>
              <a:rPr lang="it-IT" dirty="0"/>
              <a:t>  p v (q v r) . </a:t>
            </a:r>
            <a:r>
              <a:rPr lang="en-US" dirty="0" smtClean="0">
                <a:sym typeface="Symbol"/>
              </a:rPr>
              <a:t></a:t>
            </a:r>
            <a:r>
              <a:rPr lang="it-IT" dirty="0" smtClean="0"/>
              <a:t>. </a:t>
            </a:r>
            <a:r>
              <a:rPr lang="it-IT" dirty="0"/>
              <a:t>q v (p v r)  </a:t>
            </a:r>
            <a:endParaRPr lang="en-US" dirty="0"/>
          </a:p>
          <a:p>
            <a:r>
              <a:rPr lang="en-US" b="1" dirty="0"/>
              <a:t>*1.6</a:t>
            </a:r>
            <a:r>
              <a:rPr lang="en-US" dirty="0"/>
              <a:t>  q </a:t>
            </a:r>
            <a:r>
              <a:rPr lang="en-US" dirty="0" smtClean="0">
                <a:sym typeface="Symbol"/>
              </a:rPr>
              <a:t></a:t>
            </a:r>
            <a:r>
              <a:rPr lang="en-US" dirty="0" smtClean="0"/>
              <a:t> </a:t>
            </a:r>
            <a:r>
              <a:rPr lang="en-US" dirty="0"/>
              <a:t>r :</a:t>
            </a:r>
            <a:r>
              <a:rPr lang="en-US" dirty="0" smtClean="0">
                <a:sym typeface="Symbol"/>
              </a:rPr>
              <a:t></a:t>
            </a:r>
            <a:r>
              <a:rPr lang="en-US" dirty="0">
                <a:sym typeface="Symbol"/>
              </a:rPr>
              <a:t>:</a:t>
            </a:r>
            <a:r>
              <a:rPr lang="en-US" dirty="0" smtClean="0"/>
              <a:t> </a:t>
            </a:r>
            <a:r>
              <a:rPr lang="en-US" dirty="0"/>
              <a:t>p v q </a:t>
            </a:r>
            <a:r>
              <a:rPr lang="en-US" dirty="0" smtClean="0"/>
              <a:t>.</a:t>
            </a:r>
            <a:r>
              <a:rPr lang="en-US" dirty="0" smtClean="0">
                <a:sym typeface="Symbol"/>
              </a:rPr>
              <a:t></a:t>
            </a:r>
            <a:r>
              <a:rPr lang="en-US" dirty="0" smtClean="0"/>
              <a:t>. </a:t>
            </a:r>
            <a:r>
              <a:rPr lang="en-US" dirty="0"/>
              <a:t>q v p</a:t>
            </a:r>
          </a:p>
          <a:p>
            <a:pPr>
              <a:buNone/>
            </a:pPr>
            <a:endParaRPr lang="en-US" dirty="0"/>
          </a:p>
          <a:p>
            <a:r>
              <a:rPr lang="en-US" b="1" dirty="0"/>
              <a:t>*9.1</a:t>
            </a:r>
            <a:r>
              <a:rPr lang="en-US" dirty="0"/>
              <a:t>   A[</a:t>
            </a:r>
            <a:r>
              <a:rPr lang="en-US" dirty="0" err="1"/>
              <a:t>y</a:t>
            </a:r>
            <a:r>
              <a:rPr lang="en-US" baseline="30000" dirty="0" err="1"/>
              <a:t>t</a:t>
            </a:r>
            <a:r>
              <a:rPr lang="en-US" dirty="0"/>
              <a:t> </a:t>
            </a:r>
            <a:r>
              <a:rPr lang="en-US" dirty="0">
                <a:sym typeface="Symbol"/>
              </a:rPr>
              <a:t></a:t>
            </a:r>
            <a:r>
              <a:rPr lang="en-US" dirty="0" err="1"/>
              <a:t>x</a:t>
            </a:r>
            <a:r>
              <a:rPr lang="en-US" baseline="30000" dirty="0" err="1"/>
              <a:t>t</a:t>
            </a:r>
            <a:r>
              <a:rPr lang="en-US" dirty="0"/>
              <a:t>]  </a:t>
            </a:r>
            <a:r>
              <a:rPr lang="en-US" dirty="0">
                <a:sym typeface="Symbol"/>
              </a:rPr>
              <a:t></a:t>
            </a:r>
            <a:r>
              <a:rPr lang="en-US" dirty="0"/>
              <a:t> (</a:t>
            </a:r>
            <a:r>
              <a:rPr lang="en-US" dirty="0">
                <a:sym typeface="Symbol"/>
              </a:rPr>
              <a:t></a:t>
            </a:r>
            <a:r>
              <a:rPr lang="en-US" i="1" dirty="0" err="1" smtClean="0"/>
              <a:t>x</a:t>
            </a:r>
            <a:r>
              <a:rPr lang="en-US" baseline="30000" dirty="0" err="1" smtClean="0"/>
              <a:t>t</a:t>
            </a:r>
            <a:r>
              <a:rPr lang="en-US" dirty="0" smtClean="0"/>
              <a:t>)A, </a:t>
            </a:r>
            <a:endParaRPr lang="en-US" dirty="0"/>
          </a:p>
          <a:p>
            <a:pPr>
              <a:buNone/>
            </a:pPr>
            <a:r>
              <a:rPr lang="en-US" dirty="0" smtClean="0"/>
              <a:t>	              </a:t>
            </a:r>
            <a:r>
              <a:rPr lang="en-US" dirty="0"/>
              <a:t>where </a:t>
            </a:r>
            <a:r>
              <a:rPr lang="en-US" i="1" dirty="0" err="1"/>
              <a:t>y</a:t>
            </a:r>
            <a:r>
              <a:rPr lang="en-US" baseline="30000" dirty="0" err="1"/>
              <a:t>t</a:t>
            </a:r>
            <a:r>
              <a:rPr lang="en-US" dirty="0"/>
              <a:t>  is free for </a:t>
            </a:r>
            <a:r>
              <a:rPr lang="en-US" i="1" dirty="0" err="1"/>
              <a:t>x</a:t>
            </a:r>
            <a:r>
              <a:rPr lang="en-US" baseline="30000" dirty="0" err="1"/>
              <a:t>t</a:t>
            </a:r>
            <a:r>
              <a:rPr lang="en-US" dirty="0"/>
              <a:t> in A.</a:t>
            </a:r>
          </a:p>
          <a:p>
            <a:pPr>
              <a:buNone/>
            </a:pPr>
            <a:r>
              <a:rPr lang="en-US" dirty="0"/>
              <a:t> </a:t>
            </a:r>
          </a:p>
          <a:p>
            <a:r>
              <a:rPr lang="en-US" b="1" dirty="0"/>
              <a:t>*9.12</a:t>
            </a:r>
            <a:r>
              <a:rPr lang="en-US" dirty="0"/>
              <a:t>  A[</a:t>
            </a:r>
            <a:r>
              <a:rPr lang="en-US" dirty="0" err="1"/>
              <a:t>y</a:t>
            </a:r>
            <a:r>
              <a:rPr lang="en-US" baseline="30000" dirty="0" err="1"/>
              <a:t>t</a:t>
            </a:r>
            <a:r>
              <a:rPr lang="en-US" dirty="0"/>
              <a:t> </a:t>
            </a:r>
            <a:r>
              <a:rPr lang="en-US" dirty="0">
                <a:sym typeface="Symbol"/>
              </a:rPr>
              <a:t></a:t>
            </a:r>
            <a:r>
              <a:rPr lang="en-US" dirty="0" err="1"/>
              <a:t>x</a:t>
            </a:r>
            <a:r>
              <a:rPr lang="en-US" baseline="30000" dirty="0" err="1"/>
              <a:t>t</a:t>
            </a:r>
            <a:r>
              <a:rPr lang="en-US" dirty="0"/>
              <a:t>] v A[</a:t>
            </a:r>
            <a:r>
              <a:rPr lang="en-US" dirty="0" err="1"/>
              <a:t>z</a:t>
            </a:r>
            <a:r>
              <a:rPr lang="en-US" baseline="30000" dirty="0" err="1"/>
              <a:t>t</a:t>
            </a:r>
            <a:r>
              <a:rPr lang="en-US" dirty="0"/>
              <a:t> </a:t>
            </a:r>
            <a:r>
              <a:rPr lang="en-US" dirty="0">
                <a:sym typeface="Symbol"/>
              </a:rPr>
              <a:t></a:t>
            </a:r>
            <a:r>
              <a:rPr lang="en-US" dirty="0" err="1"/>
              <a:t>x</a:t>
            </a:r>
            <a:r>
              <a:rPr lang="en-US" baseline="30000" dirty="0" err="1"/>
              <a:t>t</a:t>
            </a:r>
            <a:r>
              <a:rPr lang="en-US" dirty="0"/>
              <a:t>] </a:t>
            </a:r>
            <a:r>
              <a:rPr lang="en-US" dirty="0" smtClean="0">
                <a:sym typeface="Symbol"/>
              </a:rPr>
              <a:t></a:t>
            </a:r>
            <a:r>
              <a:rPr lang="en-US" dirty="0" smtClean="0"/>
              <a:t>  </a:t>
            </a:r>
            <a:r>
              <a:rPr lang="en-US" dirty="0"/>
              <a:t>(</a:t>
            </a:r>
            <a:r>
              <a:rPr lang="en-US" dirty="0">
                <a:sym typeface="Symbol"/>
              </a:rPr>
              <a:t></a:t>
            </a:r>
            <a:r>
              <a:rPr lang="en-US" i="1" dirty="0" err="1" smtClean="0"/>
              <a:t>x</a:t>
            </a:r>
            <a:r>
              <a:rPr lang="en-US" baseline="30000" dirty="0" err="1" smtClean="0"/>
              <a:t>t</a:t>
            </a:r>
            <a:r>
              <a:rPr lang="en-US" dirty="0" smtClean="0"/>
              <a:t>)A, </a:t>
            </a:r>
          </a:p>
          <a:p>
            <a:pPr>
              <a:buNone/>
            </a:pPr>
            <a:r>
              <a:rPr lang="en-US" dirty="0" smtClean="0"/>
              <a:t>         </a:t>
            </a:r>
            <a:r>
              <a:rPr lang="en-US" dirty="0"/>
              <a:t>where </a:t>
            </a:r>
            <a:r>
              <a:rPr lang="en-US" i="1" dirty="0" err="1"/>
              <a:t>y</a:t>
            </a:r>
            <a:r>
              <a:rPr lang="en-US" baseline="30000" dirty="0" err="1"/>
              <a:t>t</a:t>
            </a:r>
            <a:r>
              <a:rPr lang="en-US" dirty="0"/>
              <a:t> and </a:t>
            </a:r>
            <a:r>
              <a:rPr lang="en-US" i="1" dirty="0" err="1"/>
              <a:t>z</a:t>
            </a:r>
            <a:r>
              <a:rPr lang="en-US" baseline="30000" dirty="0" err="1"/>
              <a:t>t</a:t>
            </a:r>
            <a:r>
              <a:rPr lang="en-US" dirty="0"/>
              <a:t>  are  free for </a:t>
            </a:r>
            <a:r>
              <a:rPr lang="en-US" i="1" dirty="0" err="1"/>
              <a:t>x</a:t>
            </a:r>
            <a:r>
              <a:rPr lang="en-US" baseline="30000" dirty="0" err="1"/>
              <a:t>t</a:t>
            </a:r>
            <a:r>
              <a:rPr lang="en-US" dirty="0"/>
              <a:t> in A.</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715000"/>
          </a:xfrm>
        </p:spPr>
        <p:txBody>
          <a:bodyPr>
            <a:normAutofit fontScale="77500" lnSpcReduction="20000"/>
          </a:bodyPr>
          <a:lstStyle/>
          <a:p>
            <a:pPr>
              <a:buNone/>
            </a:pPr>
            <a:r>
              <a:rPr lang="en-US" i="1" dirty="0" err="1" smtClean="0"/>
              <a:t>Principia’s</a:t>
            </a:r>
            <a:r>
              <a:rPr lang="en-US" dirty="0" smtClean="0"/>
              <a:t> *9 defines subordinate occurrences of quantifiers in terms of certain formulas with quantifiers initially placed. </a:t>
            </a:r>
          </a:p>
          <a:p>
            <a:pPr>
              <a:buNone/>
            </a:pPr>
            <a:endParaRPr lang="en-US" dirty="0" smtClean="0"/>
          </a:p>
          <a:p>
            <a:r>
              <a:rPr lang="en-US" dirty="0" smtClean="0"/>
              <a:t>*</a:t>
            </a:r>
            <a:r>
              <a:rPr lang="en-US" dirty="0"/>
              <a:t>9.01  </a:t>
            </a:r>
            <a:r>
              <a:rPr lang="en-US" dirty="0">
                <a:sym typeface="Symbol"/>
              </a:rPr>
              <a:t></a:t>
            </a:r>
            <a:r>
              <a:rPr lang="en-US" dirty="0"/>
              <a:t>(</a:t>
            </a:r>
            <a:r>
              <a:rPr lang="en-US" dirty="0">
                <a:sym typeface="Symbol"/>
              </a:rPr>
              <a:t></a:t>
            </a:r>
            <a:r>
              <a:rPr lang="en-US" i="1" dirty="0" err="1"/>
              <a:t>x</a:t>
            </a:r>
            <a:r>
              <a:rPr lang="en-US" baseline="30000" dirty="0" err="1"/>
              <a:t>t</a:t>
            </a:r>
            <a:r>
              <a:rPr lang="en-US" dirty="0"/>
              <a:t>)</a:t>
            </a:r>
            <a:r>
              <a:rPr lang="en-US" dirty="0" err="1"/>
              <a:t>A</a:t>
            </a:r>
            <a:r>
              <a:rPr lang="en-US" i="1" dirty="0" err="1"/>
              <a:t>x</a:t>
            </a:r>
            <a:r>
              <a:rPr lang="en-US" i="1" baseline="30000" dirty="0" err="1"/>
              <a:t>t</a:t>
            </a:r>
            <a:r>
              <a:rPr lang="en-US" dirty="0"/>
              <a:t> =</a:t>
            </a:r>
            <a:r>
              <a:rPr lang="en-US" dirty="0" err="1"/>
              <a:t>df</a:t>
            </a:r>
            <a:r>
              <a:rPr lang="en-US" dirty="0"/>
              <a:t> (</a:t>
            </a:r>
            <a:r>
              <a:rPr lang="en-US" dirty="0">
                <a:sym typeface="Symbol"/>
              </a:rPr>
              <a:t></a:t>
            </a:r>
            <a:r>
              <a:rPr lang="en-US" i="1" dirty="0" err="1"/>
              <a:t>x</a:t>
            </a:r>
            <a:r>
              <a:rPr lang="en-US" i="1" baseline="30000" dirty="0" err="1"/>
              <a:t>t</a:t>
            </a:r>
            <a:r>
              <a:rPr lang="en-US" dirty="0"/>
              <a:t>) </a:t>
            </a:r>
            <a:r>
              <a:rPr lang="en-US" dirty="0">
                <a:sym typeface="Symbol"/>
              </a:rPr>
              <a:t></a:t>
            </a:r>
            <a:r>
              <a:rPr lang="en-US" dirty="0" err="1"/>
              <a:t>A</a:t>
            </a:r>
            <a:r>
              <a:rPr lang="en-US" i="1" dirty="0" err="1"/>
              <a:t>x</a:t>
            </a:r>
            <a:r>
              <a:rPr lang="en-US" i="1" baseline="30000" dirty="0" err="1"/>
              <a:t>t</a:t>
            </a:r>
            <a:endParaRPr lang="en-US" dirty="0"/>
          </a:p>
          <a:p>
            <a:r>
              <a:rPr lang="en-US" dirty="0"/>
              <a:t>*9.02  </a:t>
            </a:r>
            <a:r>
              <a:rPr lang="en-US" dirty="0">
                <a:sym typeface="Symbol"/>
              </a:rPr>
              <a:t></a:t>
            </a:r>
            <a:r>
              <a:rPr lang="en-US" dirty="0"/>
              <a:t>(</a:t>
            </a:r>
            <a:r>
              <a:rPr lang="en-US" dirty="0">
                <a:sym typeface="Symbol"/>
              </a:rPr>
              <a:t></a:t>
            </a:r>
            <a:r>
              <a:rPr lang="en-US" i="1" dirty="0" err="1"/>
              <a:t>x</a:t>
            </a:r>
            <a:r>
              <a:rPr lang="en-US" i="1" baseline="30000" dirty="0" err="1"/>
              <a:t>t</a:t>
            </a:r>
            <a:r>
              <a:rPr lang="en-US" dirty="0"/>
              <a:t>)</a:t>
            </a:r>
            <a:r>
              <a:rPr lang="en-US" dirty="0" err="1"/>
              <a:t>A</a:t>
            </a:r>
            <a:r>
              <a:rPr lang="en-US" i="1" dirty="0" err="1"/>
              <a:t>x</a:t>
            </a:r>
            <a:r>
              <a:rPr lang="en-US" i="1" baseline="30000" dirty="0" err="1"/>
              <a:t>t</a:t>
            </a:r>
            <a:r>
              <a:rPr lang="en-US" dirty="0"/>
              <a:t> =</a:t>
            </a:r>
            <a:r>
              <a:rPr lang="en-US" dirty="0" err="1"/>
              <a:t>df</a:t>
            </a:r>
            <a:r>
              <a:rPr lang="en-US" dirty="0"/>
              <a:t> (</a:t>
            </a:r>
            <a:r>
              <a:rPr lang="en-US" dirty="0">
                <a:sym typeface="Symbol"/>
              </a:rPr>
              <a:t></a:t>
            </a:r>
            <a:r>
              <a:rPr lang="en-US" i="1" dirty="0" err="1"/>
              <a:t>x</a:t>
            </a:r>
            <a:r>
              <a:rPr lang="en-US" i="1" baseline="30000" dirty="0" err="1"/>
              <a:t>t</a:t>
            </a:r>
            <a:r>
              <a:rPr lang="en-US" dirty="0"/>
              <a:t>) </a:t>
            </a:r>
            <a:r>
              <a:rPr lang="en-US" dirty="0">
                <a:sym typeface="Symbol"/>
              </a:rPr>
              <a:t></a:t>
            </a:r>
            <a:r>
              <a:rPr lang="en-US" dirty="0" err="1"/>
              <a:t>A</a:t>
            </a:r>
            <a:r>
              <a:rPr lang="en-US" i="1" dirty="0" err="1"/>
              <a:t>x</a:t>
            </a:r>
            <a:r>
              <a:rPr lang="en-US" i="1" baseline="30000" dirty="0" err="1"/>
              <a:t>t</a:t>
            </a:r>
            <a:endParaRPr lang="en-US" dirty="0"/>
          </a:p>
          <a:p>
            <a:pPr>
              <a:buNone/>
            </a:pPr>
            <a:r>
              <a:rPr lang="en-US" dirty="0"/>
              <a:t> </a:t>
            </a:r>
          </a:p>
          <a:p>
            <a:r>
              <a:rPr lang="en-US" dirty="0"/>
              <a:t>*9.03   (</a:t>
            </a:r>
            <a:r>
              <a:rPr lang="en-US" dirty="0">
                <a:sym typeface="Symbol"/>
              </a:rPr>
              <a:t></a:t>
            </a:r>
            <a:r>
              <a:rPr lang="en-US" i="1" dirty="0" err="1"/>
              <a:t>x</a:t>
            </a:r>
            <a:r>
              <a:rPr lang="en-US" i="1" baseline="30000" dirty="0" err="1"/>
              <a:t>t</a:t>
            </a:r>
            <a:r>
              <a:rPr lang="en-US" dirty="0"/>
              <a:t>) </a:t>
            </a:r>
            <a:r>
              <a:rPr lang="en-US" dirty="0" err="1"/>
              <a:t>A</a:t>
            </a:r>
            <a:r>
              <a:rPr lang="en-US" i="1" dirty="0" err="1"/>
              <a:t>x</a:t>
            </a:r>
            <a:r>
              <a:rPr lang="en-US" i="1" baseline="30000" dirty="0" err="1"/>
              <a:t>t</a:t>
            </a:r>
            <a:r>
              <a:rPr lang="en-US" dirty="0"/>
              <a:t> v p  =</a:t>
            </a:r>
            <a:r>
              <a:rPr lang="en-US" dirty="0" err="1"/>
              <a:t>df</a:t>
            </a:r>
            <a:r>
              <a:rPr lang="en-US" dirty="0"/>
              <a:t> (</a:t>
            </a:r>
            <a:r>
              <a:rPr lang="en-US" dirty="0">
                <a:sym typeface="Symbol"/>
              </a:rPr>
              <a:t></a:t>
            </a:r>
            <a:r>
              <a:rPr lang="en-US" i="1" dirty="0" err="1"/>
              <a:t>x</a:t>
            </a:r>
            <a:r>
              <a:rPr lang="en-US" i="1" baseline="30000" dirty="0" err="1"/>
              <a:t>t</a:t>
            </a:r>
            <a:r>
              <a:rPr lang="en-US" dirty="0"/>
              <a:t>)( </a:t>
            </a:r>
            <a:r>
              <a:rPr lang="en-US" dirty="0" err="1"/>
              <a:t>A</a:t>
            </a:r>
            <a:r>
              <a:rPr lang="en-US" i="1" dirty="0" err="1"/>
              <a:t>x</a:t>
            </a:r>
            <a:r>
              <a:rPr lang="en-US" i="1" baseline="30000" dirty="0" err="1"/>
              <a:t>t</a:t>
            </a:r>
            <a:r>
              <a:rPr lang="en-US" dirty="0"/>
              <a:t> v p)</a:t>
            </a:r>
          </a:p>
          <a:p>
            <a:r>
              <a:rPr lang="en-US" dirty="0" smtClean="0"/>
              <a:t>*</a:t>
            </a:r>
            <a:r>
              <a:rPr lang="en-US" dirty="0"/>
              <a:t>9.04   p v (</a:t>
            </a:r>
            <a:r>
              <a:rPr lang="en-US" dirty="0">
                <a:sym typeface="Symbol"/>
              </a:rPr>
              <a:t></a:t>
            </a:r>
            <a:r>
              <a:rPr lang="en-US" i="1" dirty="0" err="1"/>
              <a:t>x</a:t>
            </a:r>
            <a:r>
              <a:rPr lang="en-US" i="1" baseline="30000" dirty="0" err="1"/>
              <a:t>t</a:t>
            </a:r>
            <a:r>
              <a:rPr lang="en-US" dirty="0"/>
              <a:t>) </a:t>
            </a:r>
            <a:r>
              <a:rPr lang="en-US" dirty="0" err="1"/>
              <a:t>A</a:t>
            </a:r>
            <a:r>
              <a:rPr lang="en-US" i="1" dirty="0" err="1"/>
              <a:t>x</a:t>
            </a:r>
            <a:r>
              <a:rPr lang="en-US" i="1" baseline="30000" dirty="0" err="1"/>
              <a:t>t</a:t>
            </a:r>
            <a:r>
              <a:rPr lang="en-US" dirty="0"/>
              <a:t>   =</a:t>
            </a:r>
            <a:r>
              <a:rPr lang="en-US" dirty="0" err="1"/>
              <a:t>df</a:t>
            </a:r>
            <a:r>
              <a:rPr lang="en-US" dirty="0"/>
              <a:t> (</a:t>
            </a:r>
            <a:r>
              <a:rPr lang="en-US" dirty="0">
                <a:sym typeface="Symbol"/>
              </a:rPr>
              <a:t></a:t>
            </a:r>
            <a:r>
              <a:rPr lang="en-US" i="1" dirty="0" err="1"/>
              <a:t>x</a:t>
            </a:r>
            <a:r>
              <a:rPr lang="en-US" i="1" baseline="30000" dirty="0" err="1"/>
              <a:t>t</a:t>
            </a:r>
            <a:r>
              <a:rPr lang="en-US" dirty="0"/>
              <a:t>)(p v </a:t>
            </a:r>
            <a:r>
              <a:rPr lang="en-US" dirty="0" err="1"/>
              <a:t>A</a:t>
            </a:r>
            <a:r>
              <a:rPr lang="en-US" i="1" dirty="0" err="1"/>
              <a:t>x</a:t>
            </a:r>
            <a:r>
              <a:rPr lang="en-US" i="1" baseline="30000" dirty="0" err="1"/>
              <a:t>t</a:t>
            </a:r>
            <a:r>
              <a:rPr lang="en-US" dirty="0"/>
              <a:t>)</a:t>
            </a:r>
          </a:p>
          <a:p>
            <a:r>
              <a:rPr lang="en-US" dirty="0" smtClean="0"/>
              <a:t>*</a:t>
            </a:r>
            <a:r>
              <a:rPr lang="en-US" dirty="0"/>
              <a:t>9.05   (</a:t>
            </a:r>
            <a:r>
              <a:rPr lang="en-US" dirty="0">
                <a:sym typeface="Symbol"/>
              </a:rPr>
              <a:t></a:t>
            </a:r>
            <a:r>
              <a:rPr lang="en-US" i="1" dirty="0" err="1"/>
              <a:t>x</a:t>
            </a:r>
            <a:r>
              <a:rPr lang="en-US" i="1" baseline="30000" dirty="0" err="1"/>
              <a:t>t</a:t>
            </a:r>
            <a:r>
              <a:rPr lang="en-US" dirty="0"/>
              <a:t>) </a:t>
            </a:r>
            <a:r>
              <a:rPr lang="en-US" dirty="0" err="1"/>
              <a:t>A</a:t>
            </a:r>
            <a:r>
              <a:rPr lang="en-US" i="1" dirty="0" err="1"/>
              <a:t>x</a:t>
            </a:r>
            <a:r>
              <a:rPr lang="en-US" i="1" baseline="30000" dirty="0" err="1"/>
              <a:t>t</a:t>
            </a:r>
            <a:r>
              <a:rPr lang="en-US" i="1" baseline="30000" dirty="0"/>
              <a:t> </a:t>
            </a:r>
            <a:r>
              <a:rPr lang="en-US" dirty="0"/>
              <a:t>v p  =</a:t>
            </a:r>
            <a:r>
              <a:rPr lang="en-US" dirty="0" err="1"/>
              <a:t>df</a:t>
            </a:r>
            <a:r>
              <a:rPr lang="en-US" dirty="0"/>
              <a:t> (</a:t>
            </a:r>
            <a:r>
              <a:rPr lang="en-US" dirty="0">
                <a:sym typeface="Symbol"/>
              </a:rPr>
              <a:t></a:t>
            </a:r>
            <a:r>
              <a:rPr lang="en-US" i="1" dirty="0" err="1"/>
              <a:t>x</a:t>
            </a:r>
            <a:r>
              <a:rPr lang="en-US" i="1" baseline="30000" dirty="0" err="1"/>
              <a:t>t</a:t>
            </a:r>
            <a:r>
              <a:rPr lang="en-US" dirty="0"/>
              <a:t>)( </a:t>
            </a:r>
            <a:r>
              <a:rPr lang="en-US" dirty="0" err="1"/>
              <a:t>A</a:t>
            </a:r>
            <a:r>
              <a:rPr lang="en-US" i="1" dirty="0" err="1"/>
              <a:t>x</a:t>
            </a:r>
            <a:r>
              <a:rPr lang="en-US" i="1" baseline="30000" dirty="0" err="1"/>
              <a:t>t</a:t>
            </a:r>
            <a:r>
              <a:rPr lang="en-US" dirty="0"/>
              <a:t> v p)</a:t>
            </a:r>
          </a:p>
          <a:p>
            <a:r>
              <a:rPr lang="en-US" dirty="0" smtClean="0"/>
              <a:t>*</a:t>
            </a:r>
            <a:r>
              <a:rPr lang="en-US" dirty="0"/>
              <a:t>9.06    p v (</a:t>
            </a:r>
            <a:r>
              <a:rPr lang="en-US" dirty="0">
                <a:sym typeface="Symbol"/>
              </a:rPr>
              <a:t></a:t>
            </a:r>
            <a:r>
              <a:rPr lang="en-US" i="1" dirty="0" err="1"/>
              <a:t>x</a:t>
            </a:r>
            <a:r>
              <a:rPr lang="en-US" i="1" baseline="30000" dirty="0" err="1"/>
              <a:t>t</a:t>
            </a:r>
            <a:r>
              <a:rPr lang="en-US" dirty="0"/>
              <a:t>) </a:t>
            </a:r>
            <a:r>
              <a:rPr lang="en-US" dirty="0" err="1"/>
              <a:t>A</a:t>
            </a:r>
            <a:r>
              <a:rPr lang="en-US" i="1" dirty="0" err="1"/>
              <a:t>x</a:t>
            </a:r>
            <a:r>
              <a:rPr lang="en-US" i="1" baseline="30000" dirty="0" err="1"/>
              <a:t>t</a:t>
            </a:r>
            <a:r>
              <a:rPr lang="en-US" dirty="0"/>
              <a:t>  =</a:t>
            </a:r>
            <a:r>
              <a:rPr lang="en-US" dirty="0" err="1"/>
              <a:t>df</a:t>
            </a:r>
            <a:r>
              <a:rPr lang="en-US" dirty="0"/>
              <a:t> (</a:t>
            </a:r>
            <a:r>
              <a:rPr lang="en-US" dirty="0">
                <a:sym typeface="Symbol"/>
              </a:rPr>
              <a:t></a:t>
            </a:r>
            <a:r>
              <a:rPr lang="en-US" i="1" dirty="0" err="1"/>
              <a:t>x</a:t>
            </a:r>
            <a:r>
              <a:rPr lang="en-US" i="1" baseline="30000" dirty="0" err="1"/>
              <a:t>t</a:t>
            </a:r>
            <a:r>
              <a:rPr lang="en-US" dirty="0"/>
              <a:t>)(p v </a:t>
            </a:r>
            <a:r>
              <a:rPr lang="en-US" dirty="0" err="1"/>
              <a:t>A</a:t>
            </a:r>
            <a:r>
              <a:rPr lang="en-US" i="1" dirty="0" err="1"/>
              <a:t>x</a:t>
            </a:r>
            <a:r>
              <a:rPr lang="en-US" i="1" baseline="30000" dirty="0" err="1"/>
              <a:t>t</a:t>
            </a:r>
            <a:r>
              <a:rPr lang="en-US" dirty="0"/>
              <a:t>)</a:t>
            </a:r>
          </a:p>
          <a:p>
            <a:pPr>
              <a:buNone/>
            </a:pPr>
            <a:endParaRPr lang="en-US" dirty="0"/>
          </a:p>
          <a:p>
            <a:r>
              <a:rPr lang="en-US" dirty="0"/>
              <a:t>*9.07   (</a:t>
            </a:r>
            <a:r>
              <a:rPr lang="en-US" dirty="0">
                <a:sym typeface="Symbol"/>
              </a:rPr>
              <a:t></a:t>
            </a:r>
            <a:r>
              <a:rPr lang="en-US" i="1" dirty="0" err="1"/>
              <a:t>x</a:t>
            </a:r>
            <a:r>
              <a:rPr lang="en-US" i="1" baseline="30000" dirty="0" err="1"/>
              <a:t>t</a:t>
            </a:r>
            <a:r>
              <a:rPr lang="en-US" dirty="0"/>
              <a:t>)</a:t>
            </a:r>
            <a:r>
              <a:rPr lang="en-US" dirty="0" err="1"/>
              <a:t>A</a:t>
            </a:r>
            <a:r>
              <a:rPr lang="en-US" i="1" dirty="0" err="1"/>
              <a:t>x</a:t>
            </a:r>
            <a:r>
              <a:rPr lang="en-US" i="1" baseline="30000" dirty="0" err="1"/>
              <a:t>t</a:t>
            </a:r>
            <a:r>
              <a:rPr lang="en-US" i="1" baseline="30000" dirty="0"/>
              <a:t> </a:t>
            </a:r>
            <a:r>
              <a:rPr lang="en-US" dirty="0"/>
              <a:t>v (</a:t>
            </a:r>
            <a:r>
              <a:rPr lang="en-US" dirty="0">
                <a:sym typeface="Symbol"/>
              </a:rPr>
              <a:t></a:t>
            </a:r>
            <a:r>
              <a:rPr lang="en-US" i="1" dirty="0" err="1"/>
              <a:t>y</a:t>
            </a:r>
            <a:r>
              <a:rPr lang="en-US" i="1" baseline="30000" dirty="0" err="1"/>
              <a:t>v</a:t>
            </a:r>
            <a:r>
              <a:rPr lang="en-US" dirty="0"/>
              <a:t>)</a:t>
            </a:r>
            <a:r>
              <a:rPr lang="en-US" dirty="0" err="1"/>
              <a:t>B</a:t>
            </a:r>
            <a:r>
              <a:rPr lang="en-US" i="1" dirty="0" err="1"/>
              <a:t>y</a:t>
            </a:r>
            <a:r>
              <a:rPr lang="en-US" i="1" baseline="30000" dirty="0" err="1"/>
              <a:t>v</a:t>
            </a:r>
            <a:r>
              <a:rPr lang="en-US" dirty="0"/>
              <a:t> =</a:t>
            </a:r>
            <a:r>
              <a:rPr lang="en-US" dirty="0" err="1"/>
              <a:t>df</a:t>
            </a:r>
            <a:r>
              <a:rPr lang="en-US" dirty="0"/>
              <a:t>  (</a:t>
            </a:r>
            <a:r>
              <a:rPr lang="en-US" dirty="0">
                <a:sym typeface="Symbol"/>
              </a:rPr>
              <a:t></a:t>
            </a:r>
            <a:r>
              <a:rPr lang="en-US" i="1" dirty="0" err="1"/>
              <a:t>x</a:t>
            </a:r>
            <a:r>
              <a:rPr lang="en-US" i="1" baseline="30000" dirty="0" err="1"/>
              <a:t>t</a:t>
            </a:r>
            <a:r>
              <a:rPr lang="en-US" dirty="0"/>
              <a:t>)(</a:t>
            </a:r>
            <a:r>
              <a:rPr lang="en-US" dirty="0">
                <a:sym typeface="Symbol"/>
              </a:rPr>
              <a:t></a:t>
            </a:r>
            <a:r>
              <a:rPr lang="en-US" i="1" dirty="0" err="1"/>
              <a:t>y</a:t>
            </a:r>
            <a:r>
              <a:rPr lang="en-US" i="1" baseline="30000" dirty="0" err="1"/>
              <a:t>v</a:t>
            </a:r>
            <a:r>
              <a:rPr lang="en-US" dirty="0"/>
              <a:t>)(</a:t>
            </a:r>
            <a:r>
              <a:rPr lang="en-US" dirty="0" err="1"/>
              <a:t>A</a:t>
            </a:r>
            <a:r>
              <a:rPr lang="en-US" i="1" dirty="0" err="1"/>
              <a:t>x</a:t>
            </a:r>
            <a:r>
              <a:rPr lang="en-US" i="1" baseline="30000" dirty="0" err="1"/>
              <a:t>t</a:t>
            </a:r>
            <a:r>
              <a:rPr lang="en-US" dirty="0"/>
              <a:t> v </a:t>
            </a:r>
            <a:r>
              <a:rPr lang="en-US" dirty="0" err="1"/>
              <a:t>B</a:t>
            </a:r>
            <a:r>
              <a:rPr lang="en-US" i="1" dirty="0" err="1"/>
              <a:t>y</a:t>
            </a:r>
            <a:r>
              <a:rPr lang="en-US" i="1" baseline="30000" dirty="0" err="1"/>
              <a:t>v</a:t>
            </a:r>
            <a:r>
              <a:rPr lang="en-US" i="1" dirty="0"/>
              <a:t> </a:t>
            </a:r>
            <a:r>
              <a:rPr lang="en-US" dirty="0"/>
              <a:t>).</a:t>
            </a:r>
          </a:p>
          <a:p>
            <a:r>
              <a:rPr lang="en-US" dirty="0" smtClean="0"/>
              <a:t>*</a:t>
            </a:r>
            <a:r>
              <a:rPr lang="en-US" dirty="0"/>
              <a:t>9.08  (</a:t>
            </a:r>
            <a:r>
              <a:rPr lang="en-US" dirty="0">
                <a:sym typeface="Symbol"/>
              </a:rPr>
              <a:t></a:t>
            </a:r>
            <a:r>
              <a:rPr lang="en-US" i="1" dirty="0"/>
              <a:t>x</a:t>
            </a:r>
            <a:r>
              <a:rPr lang="en-US" dirty="0"/>
              <a:t>)A</a:t>
            </a:r>
            <a:r>
              <a:rPr lang="en-US" i="1" dirty="0"/>
              <a:t>x</a:t>
            </a:r>
            <a:r>
              <a:rPr lang="en-US" dirty="0"/>
              <a:t> v (</a:t>
            </a:r>
            <a:r>
              <a:rPr lang="en-US" dirty="0">
                <a:sym typeface="Symbol"/>
              </a:rPr>
              <a:t></a:t>
            </a:r>
            <a:r>
              <a:rPr lang="en-US" i="1" dirty="0" err="1"/>
              <a:t>y</a:t>
            </a:r>
            <a:r>
              <a:rPr lang="en-US" i="1" baseline="30000" dirty="0" err="1"/>
              <a:t>v</a:t>
            </a:r>
            <a:r>
              <a:rPr lang="en-US" dirty="0"/>
              <a:t>)B</a:t>
            </a:r>
            <a:r>
              <a:rPr lang="en-US" i="1" dirty="0"/>
              <a:t> </a:t>
            </a:r>
            <a:r>
              <a:rPr lang="en-US" i="1" dirty="0" err="1"/>
              <a:t>y</a:t>
            </a:r>
            <a:r>
              <a:rPr lang="en-US" i="1" baseline="30000" dirty="0" err="1"/>
              <a:t>v</a:t>
            </a:r>
            <a:r>
              <a:rPr lang="en-US" dirty="0"/>
              <a:t> =</a:t>
            </a:r>
            <a:r>
              <a:rPr lang="en-US" dirty="0" err="1"/>
              <a:t>df</a:t>
            </a:r>
            <a:r>
              <a:rPr lang="en-US" dirty="0"/>
              <a:t> (</a:t>
            </a:r>
            <a:r>
              <a:rPr lang="en-US" dirty="0">
                <a:sym typeface="Symbol"/>
              </a:rPr>
              <a:t></a:t>
            </a:r>
            <a:r>
              <a:rPr lang="en-US" i="1" dirty="0" err="1"/>
              <a:t>y</a:t>
            </a:r>
            <a:r>
              <a:rPr lang="en-US" i="1" baseline="30000" dirty="0" err="1"/>
              <a:t>v</a:t>
            </a:r>
            <a:r>
              <a:rPr lang="en-US" dirty="0"/>
              <a:t>)(</a:t>
            </a:r>
            <a:r>
              <a:rPr lang="en-US" dirty="0">
                <a:sym typeface="Symbol"/>
              </a:rPr>
              <a:t></a:t>
            </a:r>
            <a:r>
              <a:rPr lang="en-US" i="1" dirty="0" err="1"/>
              <a:t>x</a:t>
            </a:r>
            <a:r>
              <a:rPr lang="en-US" i="1" baseline="30000" dirty="0" err="1"/>
              <a:t>t</a:t>
            </a:r>
            <a:r>
              <a:rPr lang="en-US" dirty="0"/>
              <a:t>) ( </a:t>
            </a:r>
            <a:r>
              <a:rPr lang="en-US" dirty="0" err="1"/>
              <a:t>A</a:t>
            </a:r>
            <a:r>
              <a:rPr lang="en-US" i="1" dirty="0" err="1"/>
              <a:t>x</a:t>
            </a:r>
            <a:r>
              <a:rPr lang="en-US" i="1" baseline="30000" dirty="0" err="1"/>
              <a:t>t</a:t>
            </a:r>
            <a:r>
              <a:rPr lang="en-US" dirty="0"/>
              <a:t> v </a:t>
            </a:r>
            <a:r>
              <a:rPr lang="en-US" dirty="0" err="1"/>
              <a:t>B</a:t>
            </a:r>
            <a:r>
              <a:rPr lang="en-US" i="1" dirty="0" err="1"/>
              <a:t>y</a:t>
            </a:r>
            <a:r>
              <a:rPr lang="en-US" i="1" baseline="30000" dirty="0" err="1"/>
              <a:t>v</a:t>
            </a:r>
            <a:r>
              <a:rPr lang="en-US" dirty="0"/>
              <a:t>)</a:t>
            </a:r>
          </a:p>
          <a:p>
            <a:r>
              <a:rPr lang="en-US" dirty="0"/>
              <a:t>*9.0x  (</a:t>
            </a:r>
            <a:r>
              <a:rPr lang="en-US" dirty="0">
                <a:sym typeface="Symbol"/>
              </a:rPr>
              <a:t></a:t>
            </a:r>
            <a:r>
              <a:rPr lang="en-US" i="1" dirty="0" err="1"/>
              <a:t>x</a:t>
            </a:r>
            <a:r>
              <a:rPr lang="en-US" i="1" baseline="30000" dirty="0" err="1"/>
              <a:t>t</a:t>
            </a:r>
            <a:r>
              <a:rPr lang="en-US" dirty="0"/>
              <a:t>)</a:t>
            </a:r>
            <a:r>
              <a:rPr lang="en-US" dirty="0" err="1"/>
              <a:t>A</a:t>
            </a:r>
            <a:r>
              <a:rPr lang="en-US" i="1" dirty="0" err="1"/>
              <a:t>x</a:t>
            </a:r>
            <a:r>
              <a:rPr lang="en-US" i="1" baseline="30000" dirty="0" err="1"/>
              <a:t>t</a:t>
            </a:r>
            <a:r>
              <a:rPr lang="en-US" i="1" baseline="30000" dirty="0"/>
              <a:t> </a:t>
            </a:r>
            <a:r>
              <a:rPr lang="en-US" dirty="0"/>
              <a:t>v (</a:t>
            </a:r>
            <a:r>
              <a:rPr lang="en-US" dirty="0">
                <a:sym typeface="Symbol"/>
              </a:rPr>
              <a:t></a:t>
            </a:r>
            <a:r>
              <a:rPr lang="en-US" i="1" dirty="0" err="1"/>
              <a:t>y</a:t>
            </a:r>
            <a:r>
              <a:rPr lang="en-US" i="1" baseline="30000" dirty="0" err="1"/>
              <a:t>v</a:t>
            </a:r>
            <a:r>
              <a:rPr lang="en-US" dirty="0"/>
              <a:t>)</a:t>
            </a:r>
            <a:r>
              <a:rPr lang="en-US" dirty="0" err="1"/>
              <a:t>B</a:t>
            </a:r>
            <a:r>
              <a:rPr lang="en-US" i="1" dirty="0" err="1"/>
              <a:t>y</a:t>
            </a:r>
            <a:r>
              <a:rPr lang="en-US" i="1" baseline="30000" dirty="0" err="1"/>
              <a:t>v</a:t>
            </a:r>
            <a:r>
              <a:rPr lang="en-US" dirty="0"/>
              <a:t> =</a:t>
            </a:r>
            <a:r>
              <a:rPr lang="en-US" dirty="0" err="1"/>
              <a:t>df</a:t>
            </a:r>
            <a:r>
              <a:rPr lang="en-US" dirty="0"/>
              <a:t> (</a:t>
            </a:r>
            <a:r>
              <a:rPr lang="en-US" dirty="0">
                <a:sym typeface="Symbol"/>
              </a:rPr>
              <a:t></a:t>
            </a:r>
            <a:r>
              <a:rPr lang="en-US" i="1" dirty="0" err="1"/>
              <a:t>x</a:t>
            </a:r>
            <a:r>
              <a:rPr lang="en-US" i="1" baseline="30000" dirty="0" err="1"/>
              <a:t>t</a:t>
            </a:r>
            <a:r>
              <a:rPr lang="en-US" dirty="0"/>
              <a:t>)(</a:t>
            </a:r>
            <a:r>
              <a:rPr lang="en-US" dirty="0">
                <a:sym typeface="Symbol"/>
              </a:rPr>
              <a:t></a:t>
            </a:r>
            <a:r>
              <a:rPr lang="en-US" i="1" dirty="0" err="1"/>
              <a:t>y</a:t>
            </a:r>
            <a:r>
              <a:rPr lang="en-US" i="1" baseline="30000" dirty="0" err="1"/>
              <a:t>v</a:t>
            </a:r>
            <a:r>
              <a:rPr lang="en-US" dirty="0"/>
              <a:t>) ( </a:t>
            </a:r>
            <a:r>
              <a:rPr lang="en-US" dirty="0" err="1"/>
              <a:t>A</a:t>
            </a:r>
            <a:r>
              <a:rPr lang="en-US" i="1" dirty="0" err="1"/>
              <a:t>x</a:t>
            </a:r>
            <a:r>
              <a:rPr lang="en-US" i="1" baseline="30000" dirty="0" err="1"/>
              <a:t>t</a:t>
            </a:r>
            <a:r>
              <a:rPr lang="en-US" dirty="0"/>
              <a:t> v </a:t>
            </a:r>
            <a:r>
              <a:rPr lang="en-US" dirty="0" err="1"/>
              <a:t>B</a:t>
            </a:r>
            <a:r>
              <a:rPr lang="en-US" i="1" dirty="0" err="1"/>
              <a:t>y</a:t>
            </a:r>
            <a:r>
              <a:rPr lang="en-US" i="1" baseline="30000" dirty="0" err="1"/>
              <a:t>v</a:t>
            </a:r>
            <a:r>
              <a:rPr lang="en-US" dirty="0"/>
              <a:t>)</a:t>
            </a:r>
          </a:p>
          <a:p>
            <a:r>
              <a:rPr lang="en-US" dirty="0"/>
              <a:t>*9.0y  (</a:t>
            </a:r>
            <a:r>
              <a:rPr lang="en-US" dirty="0">
                <a:sym typeface="Symbol"/>
              </a:rPr>
              <a:t></a:t>
            </a:r>
            <a:r>
              <a:rPr lang="en-US" i="1" dirty="0" err="1"/>
              <a:t>x</a:t>
            </a:r>
            <a:r>
              <a:rPr lang="en-US" i="1" baseline="30000" dirty="0" err="1"/>
              <a:t>t</a:t>
            </a:r>
            <a:r>
              <a:rPr lang="en-US" dirty="0"/>
              <a:t>)</a:t>
            </a:r>
            <a:r>
              <a:rPr lang="en-US" dirty="0" err="1"/>
              <a:t>A</a:t>
            </a:r>
            <a:r>
              <a:rPr lang="en-US" i="1" dirty="0" err="1"/>
              <a:t>x</a:t>
            </a:r>
            <a:r>
              <a:rPr lang="en-US" i="1" baseline="30000" dirty="0" err="1"/>
              <a:t>t</a:t>
            </a:r>
            <a:r>
              <a:rPr lang="en-US" dirty="0"/>
              <a:t> v (</a:t>
            </a:r>
            <a:r>
              <a:rPr lang="en-US" dirty="0">
                <a:sym typeface="Symbol"/>
              </a:rPr>
              <a:t></a:t>
            </a:r>
            <a:r>
              <a:rPr lang="en-US" i="1" dirty="0" err="1"/>
              <a:t>y</a:t>
            </a:r>
            <a:r>
              <a:rPr lang="en-US" i="1" baseline="30000" dirty="0" err="1"/>
              <a:t>v</a:t>
            </a:r>
            <a:r>
              <a:rPr lang="en-US" dirty="0"/>
              <a:t>)</a:t>
            </a:r>
            <a:r>
              <a:rPr lang="en-US" dirty="0" err="1"/>
              <a:t>B</a:t>
            </a:r>
            <a:r>
              <a:rPr lang="en-US" i="1" dirty="0" err="1"/>
              <a:t>y</a:t>
            </a:r>
            <a:r>
              <a:rPr lang="en-US" i="1" baseline="30000" dirty="0" err="1"/>
              <a:t>v</a:t>
            </a:r>
            <a:r>
              <a:rPr lang="en-US" dirty="0"/>
              <a:t>  =</a:t>
            </a:r>
            <a:r>
              <a:rPr lang="en-US" dirty="0" err="1"/>
              <a:t>df</a:t>
            </a:r>
            <a:r>
              <a:rPr lang="en-US" dirty="0"/>
              <a:t> (</a:t>
            </a:r>
            <a:r>
              <a:rPr lang="en-US" dirty="0">
                <a:sym typeface="Symbol"/>
              </a:rPr>
              <a:t></a:t>
            </a:r>
            <a:r>
              <a:rPr lang="en-US" i="1" dirty="0" err="1"/>
              <a:t>x</a:t>
            </a:r>
            <a:r>
              <a:rPr lang="en-US" i="1" baseline="30000" dirty="0" err="1"/>
              <a:t>t</a:t>
            </a:r>
            <a:r>
              <a:rPr lang="en-US" dirty="0"/>
              <a:t>)(</a:t>
            </a:r>
            <a:r>
              <a:rPr lang="en-US" dirty="0">
                <a:sym typeface="Symbol"/>
              </a:rPr>
              <a:t></a:t>
            </a:r>
            <a:r>
              <a:rPr lang="en-US" i="1" dirty="0" err="1"/>
              <a:t>y</a:t>
            </a:r>
            <a:r>
              <a:rPr lang="en-US" i="1" baseline="30000" dirty="0" err="1"/>
              <a:t>v</a:t>
            </a:r>
            <a:r>
              <a:rPr lang="en-US" dirty="0"/>
              <a:t>) ( </a:t>
            </a:r>
            <a:r>
              <a:rPr lang="en-US" dirty="0" err="1"/>
              <a:t>A</a:t>
            </a:r>
            <a:r>
              <a:rPr lang="en-US" i="1" dirty="0" err="1"/>
              <a:t>x</a:t>
            </a:r>
            <a:r>
              <a:rPr lang="en-US" i="1" baseline="30000" dirty="0" err="1"/>
              <a:t>t</a:t>
            </a:r>
            <a:r>
              <a:rPr lang="en-US" i="1" baseline="30000" dirty="0"/>
              <a:t> </a:t>
            </a:r>
            <a:r>
              <a:rPr lang="en-US" dirty="0"/>
              <a:t>v </a:t>
            </a:r>
            <a:r>
              <a:rPr lang="en-US" dirty="0" err="1"/>
              <a:t>B</a:t>
            </a:r>
            <a:r>
              <a:rPr lang="en-US" i="1" dirty="0" err="1"/>
              <a:t>y</a:t>
            </a:r>
            <a:r>
              <a:rPr lang="en-US" i="1" baseline="30000" dirty="0" err="1"/>
              <a:t>v</a:t>
            </a:r>
            <a:r>
              <a:rPr lang="en-US" dirty="0"/>
              <a:t>)</a:t>
            </a:r>
          </a:p>
          <a:p>
            <a:endParaRPr lang="en-US" dirty="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019800"/>
          </a:xfrm>
        </p:spPr>
        <p:txBody>
          <a:bodyPr>
            <a:normAutofit fontScale="55000" lnSpcReduction="20000"/>
          </a:bodyPr>
          <a:lstStyle/>
          <a:p>
            <a:pPr>
              <a:buNone/>
            </a:pPr>
            <a:r>
              <a:rPr lang="en-US" sz="3600" b="1" dirty="0" smtClean="0"/>
              <a:t>The inference rules of*9 are:</a:t>
            </a:r>
          </a:p>
          <a:p>
            <a:pPr>
              <a:buNone/>
            </a:pPr>
            <a:endParaRPr lang="en-US" sz="3600" b="1" dirty="0" smtClean="0"/>
          </a:p>
          <a:p>
            <a:r>
              <a:rPr lang="en-US" sz="3600" b="1" dirty="0" smtClean="0"/>
              <a:t>Modus Ponens:</a:t>
            </a:r>
            <a:endParaRPr lang="en-US" sz="3600" dirty="0" smtClean="0"/>
          </a:p>
          <a:p>
            <a:pPr>
              <a:buNone/>
            </a:pPr>
            <a:r>
              <a:rPr lang="en-US" sz="3600" dirty="0"/>
              <a:t>	</a:t>
            </a:r>
            <a:r>
              <a:rPr lang="en-US" sz="3600" dirty="0" smtClean="0"/>
              <a:t>From </a:t>
            </a:r>
            <a:r>
              <a:rPr lang="en-US" sz="3600" dirty="0"/>
              <a:t>A and A </a:t>
            </a:r>
            <a:r>
              <a:rPr lang="en-US" sz="3600" dirty="0">
                <a:sym typeface="Symbol"/>
              </a:rPr>
              <a:t></a:t>
            </a:r>
            <a:r>
              <a:rPr lang="en-US" sz="3600" dirty="0"/>
              <a:t> B, infer B</a:t>
            </a:r>
          </a:p>
          <a:p>
            <a:pPr>
              <a:buNone/>
            </a:pPr>
            <a:r>
              <a:rPr lang="en-US" sz="3600" dirty="0"/>
              <a:t> </a:t>
            </a:r>
          </a:p>
          <a:p>
            <a:r>
              <a:rPr lang="en-US" sz="3600" b="1" dirty="0"/>
              <a:t>Universal Generalization:</a:t>
            </a:r>
            <a:endParaRPr lang="en-US" sz="3600" dirty="0"/>
          </a:p>
          <a:p>
            <a:pPr>
              <a:buNone/>
            </a:pPr>
            <a:r>
              <a:rPr lang="en-US" sz="3600" dirty="0" smtClean="0"/>
              <a:t> 	From </a:t>
            </a:r>
            <a:r>
              <a:rPr lang="en-US" sz="3600" dirty="0"/>
              <a:t>A, infer (</a:t>
            </a:r>
            <a:r>
              <a:rPr lang="en-US" sz="3600" dirty="0">
                <a:sym typeface="Symbol"/>
              </a:rPr>
              <a:t></a:t>
            </a:r>
            <a:r>
              <a:rPr lang="en-US" sz="3600" i="1" dirty="0"/>
              <a:t>x </a:t>
            </a:r>
            <a:r>
              <a:rPr lang="en-US" sz="3600" baseline="30000" dirty="0"/>
              <a:t>t</a:t>
            </a:r>
            <a:r>
              <a:rPr lang="en-US" sz="3600" dirty="0"/>
              <a:t>)A</a:t>
            </a:r>
          </a:p>
          <a:p>
            <a:pPr>
              <a:buNone/>
            </a:pPr>
            <a:r>
              <a:rPr lang="en-US" sz="3600" dirty="0"/>
              <a:t> </a:t>
            </a:r>
          </a:p>
          <a:p>
            <a:r>
              <a:rPr lang="en-US" sz="3600" b="1" dirty="0" smtClean="0"/>
              <a:t>Switch*</a:t>
            </a:r>
            <a:endParaRPr lang="en-US" sz="3600" dirty="0"/>
          </a:p>
          <a:p>
            <a:pPr>
              <a:buNone/>
            </a:pPr>
            <a:r>
              <a:rPr lang="en-US" sz="3600" dirty="0" smtClean="0"/>
              <a:t>	From </a:t>
            </a:r>
            <a:r>
              <a:rPr lang="en-US" sz="3600" dirty="0"/>
              <a:t>(</a:t>
            </a:r>
            <a:r>
              <a:rPr lang="en-US" sz="3600" dirty="0">
                <a:sym typeface="Symbol"/>
              </a:rPr>
              <a:t></a:t>
            </a:r>
            <a:r>
              <a:rPr lang="en-US" sz="3600" dirty="0" err="1"/>
              <a:t>x</a:t>
            </a:r>
            <a:r>
              <a:rPr lang="en-US" sz="3600" baseline="30000" dirty="0" err="1"/>
              <a:t>t</a:t>
            </a:r>
            <a:r>
              <a:rPr lang="en-US" sz="3600" dirty="0"/>
              <a:t>)(</a:t>
            </a:r>
            <a:r>
              <a:rPr lang="en-US" sz="3600" dirty="0">
                <a:sym typeface="Symbol"/>
              </a:rPr>
              <a:t></a:t>
            </a:r>
            <a:r>
              <a:rPr lang="en-US" sz="3600" i="1" dirty="0"/>
              <a:t> </a:t>
            </a:r>
            <a:r>
              <a:rPr lang="en-US" sz="3600" i="1" dirty="0" err="1"/>
              <a:t>y</a:t>
            </a:r>
            <a:r>
              <a:rPr lang="en-US" sz="3600" i="1" baseline="30000" dirty="0" err="1"/>
              <a:t>v</a:t>
            </a:r>
            <a:r>
              <a:rPr lang="en-US" sz="3600" dirty="0"/>
              <a:t>)A(</a:t>
            </a:r>
            <a:r>
              <a:rPr lang="en-US" sz="3600" dirty="0" err="1"/>
              <a:t>x</a:t>
            </a:r>
            <a:r>
              <a:rPr lang="en-US" sz="3600" baseline="30000" dirty="0" err="1"/>
              <a:t>t</a:t>
            </a:r>
            <a:r>
              <a:rPr lang="en-US" sz="3600" i="1" dirty="0"/>
              <a:t> ,</a:t>
            </a:r>
            <a:r>
              <a:rPr lang="en-US" sz="3600" i="1" dirty="0" err="1"/>
              <a:t>y</a:t>
            </a:r>
            <a:r>
              <a:rPr lang="en-US" sz="3600" i="1" baseline="30000" dirty="0" err="1"/>
              <a:t>v</a:t>
            </a:r>
            <a:r>
              <a:rPr lang="en-US" sz="3600" dirty="0"/>
              <a:t>) infer (</a:t>
            </a:r>
            <a:r>
              <a:rPr lang="en-US" sz="3600" dirty="0">
                <a:sym typeface="Symbol"/>
              </a:rPr>
              <a:t></a:t>
            </a:r>
            <a:r>
              <a:rPr lang="en-US" sz="3600" i="1" dirty="0" err="1"/>
              <a:t>y</a:t>
            </a:r>
            <a:r>
              <a:rPr lang="en-US" sz="3600" i="1" baseline="30000" dirty="0" err="1"/>
              <a:t>v</a:t>
            </a:r>
            <a:r>
              <a:rPr lang="en-US" sz="3600" dirty="0"/>
              <a:t>) (</a:t>
            </a:r>
            <a:r>
              <a:rPr lang="en-US" sz="3600" dirty="0">
                <a:sym typeface="Symbol"/>
              </a:rPr>
              <a:t></a:t>
            </a:r>
            <a:r>
              <a:rPr lang="en-US" sz="3600" dirty="0" err="1"/>
              <a:t>x</a:t>
            </a:r>
            <a:r>
              <a:rPr lang="en-US" sz="3600" baseline="30000" dirty="0" err="1"/>
              <a:t>t</a:t>
            </a:r>
            <a:r>
              <a:rPr lang="en-US" sz="3600" dirty="0"/>
              <a:t>)A(</a:t>
            </a:r>
            <a:r>
              <a:rPr lang="en-US" sz="3600" dirty="0" err="1"/>
              <a:t>x</a:t>
            </a:r>
            <a:r>
              <a:rPr lang="en-US" sz="3600" baseline="30000" dirty="0" err="1"/>
              <a:t>t</a:t>
            </a:r>
            <a:r>
              <a:rPr lang="en-US" sz="3600" i="1" dirty="0"/>
              <a:t>, </a:t>
            </a:r>
            <a:r>
              <a:rPr lang="en-US" sz="3600" i="1" dirty="0" err="1"/>
              <a:t>y</a:t>
            </a:r>
            <a:r>
              <a:rPr lang="en-US" sz="3600" i="1" baseline="30000" dirty="0" err="1"/>
              <a:t>v</a:t>
            </a:r>
            <a:r>
              <a:rPr lang="en-US" sz="3600" dirty="0"/>
              <a:t>)</a:t>
            </a:r>
          </a:p>
          <a:p>
            <a:pPr>
              <a:buNone/>
            </a:pPr>
            <a:r>
              <a:rPr lang="en-US" sz="3600" dirty="0" smtClean="0"/>
              <a:t>	where </a:t>
            </a:r>
            <a:r>
              <a:rPr lang="en-US" sz="3600" dirty="0"/>
              <a:t>there is a logical particle in A on one side of which all free occurrences of </a:t>
            </a:r>
            <a:r>
              <a:rPr lang="en-US" sz="3600" i="1" dirty="0"/>
              <a:t>x</a:t>
            </a:r>
            <a:r>
              <a:rPr lang="en-US" sz="3600" dirty="0"/>
              <a:t> occur and on the other side of which all free occurrences of</a:t>
            </a:r>
            <a:r>
              <a:rPr lang="en-US" sz="3600" i="1" dirty="0"/>
              <a:t> y</a:t>
            </a:r>
            <a:r>
              <a:rPr lang="en-US" sz="3600" dirty="0"/>
              <a:t> occur. </a:t>
            </a:r>
          </a:p>
          <a:p>
            <a:pPr>
              <a:buNone/>
            </a:pPr>
            <a:endParaRPr lang="en-US" sz="3600" dirty="0"/>
          </a:p>
          <a:p>
            <a:pPr>
              <a:buNone/>
            </a:pPr>
            <a:r>
              <a:rPr lang="en-US" sz="3600" dirty="0" smtClean="0"/>
              <a:t>	*This </a:t>
            </a:r>
            <a:r>
              <a:rPr lang="en-US" sz="3600" dirty="0"/>
              <a:t>inference rule is not explicitly stated in </a:t>
            </a:r>
            <a:r>
              <a:rPr lang="en-US" sz="3600" i="1" dirty="0"/>
              <a:t>Principia</a:t>
            </a:r>
            <a:r>
              <a:rPr lang="en-US" sz="3600" dirty="0"/>
              <a:t> but is implied in the omission of *9.xx and *9.yy. </a:t>
            </a:r>
            <a:r>
              <a:rPr lang="en-US" sz="3600" dirty="0" smtClean="0"/>
              <a:t>It occurs in </a:t>
            </a:r>
            <a:r>
              <a:rPr lang="en-US" sz="3600" i="1" dirty="0" err="1" smtClean="0"/>
              <a:t>Principia’s</a:t>
            </a:r>
            <a:r>
              <a:rPr lang="en-US" sz="3600" dirty="0" smtClean="0"/>
              <a:t> second edition in section *8. See </a:t>
            </a:r>
            <a:r>
              <a:rPr lang="en-US" sz="3600" dirty="0"/>
              <a:t>Gregory Landini,</a:t>
            </a:r>
            <a:r>
              <a:rPr lang="en-US" sz="3600" i="1" dirty="0"/>
              <a:t> Russell’s Hidden </a:t>
            </a:r>
            <a:r>
              <a:rPr lang="en-US" sz="3600" i="1" dirty="0" err="1"/>
              <a:t>Substitutional</a:t>
            </a:r>
            <a:r>
              <a:rPr lang="en-US" sz="3600" i="1" dirty="0"/>
              <a:t> Theory </a:t>
            </a:r>
            <a:r>
              <a:rPr lang="en-US" sz="3600" dirty="0"/>
              <a:t>(Oxford, 1998</a:t>
            </a:r>
            <a:r>
              <a:rPr lang="en-US" sz="3600" dirty="0" smtClean="0"/>
              <a:t>).</a:t>
            </a:r>
          </a:p>
          <a:p>
            <a:pPr>
              <a:buNone/>
            </a:pPr>
            <a:r>
              <a:rPr lang="en-US" sz="3600" dirty="0" smtClean="0"/>
              <a:t>	This unusual approach to quantification theory can be proved adequate by an induction in the meta-language on the length of the well-formed formulas.</a:t>
            </a:r>
          </a:p>
          <a:p>
            <a:pPr>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lnSpcReduction="20000"/>
          </a:bodyPr>
          <a:lstStyle/>
          <a:p>
            <a:r>
              <a:rPr lang="en-US" dirty="0" smtClean="0"/>
              <a:t>Now quantification theory in which predicate variables are </a:t>
            </a:r>
            <a:r>
              <a:rPr lang="en-US" dirty="0" err="1" smtClean="0"/>
              <a:t>bindable</a:t>
            </a:r>
            <a:r>
              <a:rPr lang="en-US" dirty="0" smtClean="0"/>
              <a:t> is no different. It consist (in the sense established by *9) of generalized tautologies. It is uninformative and not decidable.</a:t>
            </a:r>
          </a:p>
          <a:p>
            <a:r>
              <a:rPr lang="en-US" dirty="0" smtClean="0"/>
              <a:t>Wittgenstein concluded from the success of *9 that in an ideal notation, all and only logical equivalents have one and the same representation. </a:t>
            </a:r>
          </a:p>
          <a:p>
            <a:r>
              <a:rPr lang="en-US" dirty="0" smtClean="0"/>
              <a:t>The existence of such a notation reveals that  there is no science of logic. </a:t>
            </a:r>
            <a:r>
              <a:rPr lang="en-US" dirty="0" smtClean="0"/>
              <a:t>Logic, for Wittgenstein, must be decidable else it would have claim to being a genuine science.</a:t>
            </a:r>
            <a:endParaRPr lang="en-US" dirty="0" smtClean="0"/>
          </a:p>
          <a:p>
            <a:r>
              <a:rPr lang="en-US" dirty="0" smtClean="0"/>
              <a:t>Logic is </a:t>
            </a:r>
            <a:r>
              <a:rPr lang="en-US" dirty="0" err="1" smtClean="0"/>
              <a:t>tautologous</a:t>
            </a:r>
            <a:r>
              <a:rPr lang="en-US" dirty="0" smtClean="0"/>
              <a:t> in the sense of being empty, decidable; its signs are “punctuation marks.”</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Matter-the problem stated-p1-verso#3.jpg"/>
          <p:cNvPicPr>
            <a:picLocks noGrp="1" noChangeAspect="1"/>
          </p:cNvPicPr>
          <p:nvPr>
            <p:ph idx="1"/>
          </p:nvPr>
        </p:nvPicPr>
        <p:blipFill>
          <a:blip r:embed="rId2" cstate="print"/>
          <a:stretch>
            <a:fillRect/>
          </a:stretch>
        </p:blipFill>
        <p:spPr>
          <a:xfrm>
            <a:off x="1981200" y="457200"/>
            <a:ext cx="4750709" cy="6126163"/>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248400"/>
          </a:xfrm>
        </p:spPr>
        <p:txBody>
          <a:bodyPr>
            <a:noAutofit/>
          </a:bodyPr>
          <a:lstStyle/>
          <a:p>
            <a:r>
              <a:rPr lang="en-US" sz="2400" dirty="0" smtClean="0"/>
              <a:t>The </a:t>
            </a:r>
            <a:r>
              <a:rPr lang="en-US" sz="2400" dirty="0" err="1" smtClean="0"/>
              <a:t>Tractarian</a:t>
            </a:r>
            <a:r>
              <a:rPr lang="en-US" sz="2400" dirty="0" smtClean="0"/>
              <a:t> N-operator notation supplants the </a:t>
            </a:r>
            <a:r>
              <a:rPr lang="en-US" sz="2400" dirty="0" err="1" smtClean="0"/>
              <a:t>ab</a:t>
            </a:r>
            <a:r>
              <a:rPr lang="en-US" sz="2400" dirty="0" smtClean="0"/>
              <a:t>-Notation and the truth-tabular representations because it is (supposedly) applicable to quantification. </a:t>
            </a:r>
          </a:p>
          <a:p>
            <a:r>
              <a:rPr lang="en-US" sz="2400" dirty="0" smtClean="0">
                <a:solidFill>
                  <a:srgbClr val="FF0000"/>
                </a:solidFill>
              </a:rPr>
              <a:t>All and only logical equivalents have one and the same representation in N-notation.  </a:t>
            </a:r>
          </a:p>
          <a:p>
            <a:r>
              <a:rPr lang="en-US" sz="2400" dirty="0" smtClean="0"/>
              <a:t>Wittgenstein’s thesis: </a:t>
            </a:r>
          </a:p>
          <a:p>
            <a:pPr>
              <a:buNone/>
            </a:pPr>
            <a:r>
              <a:rPr lang="en-US" sz="2400" dirty="0" smtClean="0"/>
              <a:t>	Logic is calculation with operators. Calculation with the N-operator shows </a:t>
            </a:r>
            <a:r>
              <a:rPr lang="en-US" sz="2400" dirty="0" err="1" smtClean="0"/>
              <a:t>tautologous</a:t>
            </a:r>
            <a:r>
              <a:rPr lang="en-US" sz="2400" dirty="0" smtClean="0"/>
              <a:t> inferences. </a:t>
            </a:r>
          </a:p>
          <a:p>
            <a:r>
              <a:rPr lang="en-US" sz="2400" dirty="0" smtClean="0"/>
              <a:t>The N-operator </a:t>
            </a:r>
            <a:r>
              <a:rPr lang="en-US" sz="2400" dirty="0" smtClean="0"/>
              <a:t>is not the </a:t>
            </a:r>
            <a:r>
              <a:rPr lang="en-US" sz="2400" dirty="0" err="1" smtClean="0"/>
              <a:t>Sheffer</a:t>
            </a:r>
            <a:r>
              <a:rPr lang="en-US" sz="2400" dirty="0" smtClean="0"/>
              <a:t> stroke (or dagger). Curiously, it  </a:t>
            </a:r>
            <a:r>
              <a:rPr lang="en-US" sz="2400" dirty="0" smtClean="0"/>
              <a:t>was </a:t>
            </a:r>
            <a:r>
              <a:rPr lang="en-US" sz="2400" dirty="0" smtClean="0"/>
              <a:t>rediscovered by George Spenser Brown and published in his book </a:t>
            </a:r>
            <a:r>
              <a:rPr lang="en-US" sz="2400" i="1" dirty="0" smtClean="0"/>
              <a:t>Laws of Form</a:t>
            </a:r>
            <a:r>
              <a:rPr lang="en-US" sz="2400" dirty="0" smtClean="0"/>
              <a:t> (1969, Julian Press, with introduction by Russell).</a:t>
            </a:r>
            <a:endParaRPr lang="en-US" sz="2400" dirty="0" smtClean="0">
              <a:solidFill>
                <a:srgbClr val="FF0000"/>
              </a:solidFill>
            </a:endParaRPr>
          </a:p>
          <a:p>
            <a:pPr>
              <a:buNone/>
            </a:pPr>
            <a:r>
              <a:rPr lang="en-US" sz="2400" i="1" dirty="0" smtClean="0"/>
              <a:t>	</a:t>
            </a: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85000" lnSpcReduction="10000"/>
          </a:bodyPr>
          <a:lstStyle/>
          <a:p>
            <a:r>
              <a:rPr lang="en-US" dirty="0" smtClean="0"/>
              <a:t>The following passages </a:t>
            </a:r>
            <a:r>
              <a:rPr lang="en-US" dirty="0" smtClean="0"/>
              <a:t>of the </a:t>
            </a:r>
            <a:r>
              <a:rPr lang="en-US" dirty="0" err="1" smtClean="0"/>
              <a:t>Tractatus</a:t>
            </a:r>
            <a:r>
              <a:rPr lang="en-US" dirty="0" smtClean="0"/>
              <a:t> are </a:t>
            </a:r>
            <a:r>
              <a:rPr lang="en-US" dirty="0" smtClean="0"/>
              <a:t>of concern: </a:t>
            </a:r>
          </a:p>
          <a:p>
            <a:pPr>
              <a:buNone/>
            </a:pPr>
            <a:r>
              <a:rPr lang="en-US" i="1" dirty="0" smtClean="0"/>
              <a:t>	TLP</a:t>
            </a:r>
            <a:r>
              <a:rPr lang="en-US" dirty="0" smtClean="0"/>
              <a:t> 3.16  What values a propositional variable may take is something that is stipulated.  The stipulation of values </a:t>
            </a:r>
            <a:r>
              <a:rPr lang="en-US" i="1" dirty="0" smtClean="0"/>
              <a:t>is</a:t>
            </a:r>
            <a:r>
              <a:rPr lang="en-US" dirty="0" smtClean="0"/>
              <a:t> the variable.</a:t>
            </a:r>
          </a:p>
          <a:p>
            <a:pPr>
              <a:buNone/>
            </a:pPr>
            <a:r>
              <a:rPr lang="en-US" i="1" dirty="0" smtClean="0"/>
              <a:t>	TPL</a:t>
            </a:r>
            <a:r>
              <a:rPr lang="en-US" dirty="0" smtClean="0"/>
              <a:t> 3.317  To stipulate values for a propositional variable </a:t>
            </a:r>
            <a:r>
              <a:rPr lang="en-US" i="1" dirty="0" smtClean="0"/>
              <a:t>is to give the propositions</a:t>
            </a:r>
            <a:r>
              <a:rPr lang="en-US" dirty="0" smtClean="0"/>
              <a:t> whose common characteristic the variable is.  The stipulation is a description of those propositions.  The stipulation will therefore be concerned only with symbols, not with their meaning. And the </a:t>
            </a:r>
            <a:r>
              <a:rPr lang="en-US" i="1" dirty="0" smtClean="0"/>
              <a:t>only</a:t>
            </a:r>
            <a:r>
              <a:rPr lang="en-US" dirty="0" smtClean="0"/>
              <a:t> thing essential to the stipulation is </a:t>
            </a:r>
            <a:r>
              <a:rPr lang="en-US" i="1" dirty="0" smtClean="0"/>
              <a:t>that it is merely a description of symbols and states nothing about what is signified.</a:t>
            </a:r>
            <a:r>
              <a:rPr lang="en-US" dirty="0" smtClean="0"/>
              <a:t>  How the description of the propositions is produced is not essential.</a:t>
            </a:r>
          </a:p>
          <a:p>
            <a:pPr>
              <a:buNone/>
            </a:pP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p:cNvPicPr>
            <a:picLocks noGrp="1" noChangeAspect="1" noChangeArrowheads="1"/>
          </p:cNvPicPr>
          <p:nvPr>
            <p:ph idx="1"/>
          </p:nvPr>
        </p:nvPicPr>
        <p:blipFill>
          <a:blip r:embed="rId2"/>
          <a:srcRect/>
          <a:stretch>
            <a:fillRect/>
          </a:stretch>
        </p:blipFill>
        <p:spPr bwMode="auto">
          <a:xfrm>
            <a:off x="1189374" y="457200"/>
            <a:ext cx="6765251" cy="5668963"/>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Logicism</a:t>
            </a:r>
            <a:r>
              <a:rPr lang="en-US" dirty="0" smtClean="0"/>
              <a:t>?</a:t>
            </a:r>
            <a:endParaRPr lang="en-US" dirty="0"/>
          </a:p>
        </p:txBody>
      </p:sp>
      <p:sp>
        <p:nvSpPr>
          <p:cNvPr id="3" name="Content Placeholder 2"/>
          <p:cNvSpPr>
            <a:spLocks noGrp="1"/>
          </p:cNvSpPr>
          <p:nvPr>
            <p:ph idx="1"/>
          </p:nvPr>
        </p:nvSpPr>
        <p:spPr/>
        <p:txBody>
          <a:bodyPr>
            <a:normAutofit/>
          </a:bodyPr>
          <a:lstStyle/>
          <a:p>
            <a:r>
              <a:rPr lang="en-US" sz="2800" dirty="0" err="1" smtClean="0"/>
              <a:t>Logicism</a:t>
            </a:r>
            <a:r>
              <a:rPr lang="en-US" sz="2800" dirty="0" smtClean="0"/>
              <a:t> =</a:t>
            </a:r>
            <a:r>
              <a:rPr lang="en-US" sz="2800" dirty="0" err="1" smtClean="0"/>
              <a:t>df</a:t>
            </a:r>
            <a:r>
              <a:rPr lang="en-US" sz="2800" baseline="-25000" dirty="0" err="1" smtClean="0"/>
              <a:t>Frege</a:t>
            </a:r>
            <a:r>
              <a:rPr lang="en-US" sz="2800" dirty="0" smtClean="0"/>
              <a:t>  </a:t>
            </a:r>
          </a:p>
          <a:p>
            <a:pPr lvl="1">
              <a:buNone/>
            </a:pPr>
            <a:r>
              <a:rPr lang="en-US" dirty="0" smtClean="0"/>
              <a:t>Arithmetic is a branch of Logic</a:t>
            </a:r>
          </a:p>
          <a:p>
            <a:pPr>
              <a:buNone/>
            </a:pPr>
            <a:r>
              <a:rPr lang="en-US" dirty="0" smtClean="0"/>
              <a:t>	(Numbers are logical objects.)</a:t>
            </a:r>
            <a:endParaRPr lang="en-US" dirty="0"/>
          </a:p>
          <a:p>
            <a:endParaRPr lang="en-US" dirty="0" smtClean="0"/>
          </a:p>
          <a:p>
            <a:r>
              <a:rPr lang="en-US" sz="2800" dirty="0" err="1" smtClean="0"/>
              <a:t>Logicism</a:t>
            </a:r>
            <a:r>
              <a:rPr lang="en-US" sz="2800" dirty="0" smtClean="0"/>
              <a:t> =</a:t>
            </a:r>
            <a:r>
              <a:rPr lang="en-US" sz="2800" dirty="0" err="1" smtClean="0"/>
              <a:t>df</a:t>
            </a:r>
            <a:r>
              <a:rPr lang="en-US" sz="2800" baseline="-25000" dirty="0" err="1" smtClean="0"/>
              <a:t>Russell</a:t>
            </a:r>
            <a:r>
              <a:rPr lang="en-US" sz="2800" dirty="0" smtClean="0"/>
              <a:t>  </a:t>
            </a:r>
          </a:p>
          <a:p>
            <a:pPr>
              <a:buNone/>
            </a:pPr>
            <a:r>
              <a:rPr lang="en-US" sz="2800" dirty="0"/>
              <a:t>	</a:t>
            </a:r>
            <a:r>
              <a:rPr lang="en-US" sz="2800" dirty="0" smtClean="0"/>
              <a:t>Mathematics is a branch of Logic.</a:t>
            </a:r>
          </a:p>
          <a:p>
            <a:pPr>
              <a:buNone/>
            </a:pPr>
            <a:r>
              <a:rPr lang="en-US" sz="2800" dirty="0" smtClean="0"/>
              <a:t>	(There are no </a:t>
            </a:r>
            <a:r>
              <a:rPr lang="en-US" sz="2800" dirty="0" smtClean="0"/>
              <a:t>numbers, propositions</a:t>
            </a:r>
            <a:r>
              <a:rPr lang="en-US" sz="2800" dirty="0" smtClean="0"/>
              <a:t>, </a:t>
            </a:r>
            <a:endParaRPr lang="en-US" sz="2800" dirty="0" smtClean="0"/>
          </a:p>
          <a:p>
            <a:pPr>
              <a:buNone/>
            </a:pPr>
            <a:r>
              <a:rPr lang="en-US" sz="2800" dirty="0" smtClean="0"/>
              <a:t>	</a:t>
            </a:r>
            <a:r>
              <a:rPr lang="en-US" sz="2800" dirty="0" smtClean="0"/>
              <a:t> </a:t>
            </a:r>
            <a:r>
              <a:rPr lang="en-US" sz="2800" dirty="0" smtClean="0"/>
              <a:t>classes </a:t>
            </a:r>
            <a:r>
              <a:rPr lang="en-US" dirty="0" smtClean="0"/>
              <a:t>.)</a:t>
            </a:r>
            <a:endParaRPr lang="en-US" dirty="0"/>
          </a:p>
        </p:txBody>
      </p:sp>
      <p:pic>
        <p:nvPicPr>
          <p:cNvPr id="4" name="Picture 3" descr="frege.jpg"/>
          <p:cNvPicPr>
            <a:picLocks noChangeAspect="1"/>
          </p:cNvPicPr>
          <p:nvPr/>
        </p:nvPicPr>
        <p:blipFill>
          <a:blip r:embed="rId2"/>
          <a:stretch>
            <a:fillRect/>
          </a:stretch>
        </p:blipFill>
        <p:spPr>
          <a:xfrm>
            <a:off x="7086600" y="1447800"/>
            <a:ext cx="1524000" cy="2194560"/>
          </a:xfrm>
          <a:prstGeom prst="rect">
            <a:avLst/>
          </a:prstGeom>
        </p:spPr>
      </p:pic>
      <p:pic>
        <p:nvPicPr>
          <p:cNvPr id="5" name="Picture 4" descr="150px-Russell1907-2.jpg"/>
          <p:cNvPicPr>
            <a:picLocks noChangeAspect="1"/>
          </p:cNvPicPr>
          <p:nvPr/>
        </p:nvPicPr>
        <p:blipFill>
          <a:blip r:embed="rId3"/>
          <a:stretch>
            <a:fillRect/>
          </a:stretch>
        </p:blipFill>
        <p:spPr>
          <a:xfrm>
            <a:off x="7086600" y="3962400"/>
            <a:ext cx="1614898" cy="212090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N2.bmp"/>
          <p:cNvPicPr>
            <a:picLocks noGrp="1" noChangeAspect="1"/>
          </p:cNvPicPr>
          <p:nvPr>
            <p:ph idx="1"/>
          </p:nvPr>
        </p:nvPicPr>
        <p:blipFill>
          <a:blip r:embed="rId2"/>
          <a:stretch>
            <a:fillRect/>
          </a:stretch>
        </p:blipFill>
        <p:spPr>
          <a:xfrm>
            <a:off x="1143000" y="1219200"/>
            <a:ext cx="7029680" cy="3453606"/>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r>
              <a:rPr lang="en-US" dirty="0" smtClean="0"/>
              <a:t>The N-operation notation is a picture of the truth-conditions of a formula—something akin to a propositional Venn diagram. Realizing this, we can see what Wittgenstein had in mind in thinking that N-operator symbolism recovers the characteristic features of truth-table representations—namely, that all and only propositional logical equivalents have the same representation and tautologies are scaffolding. We have the following rules of operation:</a:t>
            </a:r>
          </a:p>
          <a:p>
            <a:pPr lvl="0">
              <a:buNone/>
            </a:pPr>
            <a:r>
              <a:rPr lang="en-US" dirty="0" smtClean="0"/>
              <a:t>		(1)   N(</a:t>
            </a:r>
            <a:r>
              <a:rPr lang="en-US" dirty="0" smtClean="0">
                <a:sym typeface="Symbol"/>
              </a:rPr>
              <a:t></a:t>
            </a:r>
            <a:r>
              <a:rPr lang="en-US" baseline="-25000" dirty="0" smtClean="0"/>
              <a:t>1</a:t>
            </a:r>
            <a:r>
              <a:rPr lang="en-US" dirty="0" smtClean="0"/>
              <a:t>,..., </a:t>
            </a:r>
            <a:r>
              <a:rPr lang="en-US" dirty="0" smtClean="0">
                <a:sym typeface="Symbol"/>
              </a:rPr>
              <a:t></a:t>
            </a:r>
            <a:r>
              <a:rPr lang="en-US" baseline="-25000" dirty="0" smtClean="0"/>
              <a:t>n</a:t>
            </a:r>
            <a:r>
              <a:rPr lang="en-US" dirty="0" smtClean="0"/>
              <a:t>) =  N(</a:t>
            </a:r>
            <a:r>
              <a:rPr lang="en-US" dirty="0" smtClean="0">
                <a:sym typeface="Symbol"/>
              </a:rPr>
              <a:t></a:t>
            </a:r>
            <a:r>
              <a:rPr lang="en-US" baseline="-25000" dirty="0" err="1" smtClean="0"/>
              <a:t>i</a:t>
            </a:r>
            <a:r>
              <a:rPr lang="en-US" dirty="0" smtClean="0"/>
              <a:t>,..., </a:t>
            </a:r>
            <a:r>
              <a:rPr lang="en-US" dirty="0" smtClean="0">
                <a:sym typeface="Symbol"/>
              </a:rPr>
              <a:t></a:t>
            </a:r>
            <a:r>
              <a:rPr lang="en-US" baseline="-25000" dirty="0" smtClean="0"/>
              <a:t>j</a:t>
            </a:r>
            <a:r>
              <a:rPr lang="en-US" dirty="0" smtClean="0"/>
              <a:t>) , 1 </a:t>
            </a:r>
            <a:r>
              <a:rPr lang="en-US" dirty="0" smtClean="0">
                <a:sym typeface="Symbol"/>
              </a:rPr>
              <a:t></a:t>
            </a:r>
            <a:r>
              <a:rPr lang="en-US" dirty="0" smtClean="0"/>
              <a:t> </a:t>
            </a:r>
            <a:r>
              <a:rPr lang="en-US" i="1" dirty="0" err="1" smtClean="0"/>
              <a:t>i</a:t>
            </a:r>
            <a:r>
              <a:rPr lang="en-US" dirty="0" smtClean="0"/>
              <a:t> </a:t>
            </a:r>
            <a:r>
              <a:rPr lang="en-US" dirty="0" smtClean="0">
                <a:sym typeface="Symbol"/>
              </a:rPr>
              <a:t></a:t>
            </a:r>
            <a:r>
              <a:rPr lang="en-US" dirty="0" smtClean="0"/>
              <a:t> </a:t>
            </a:r>
            <a:r>
              <a:rPr lang="en-US" i="1" dirty="0" smtClean="0"/>
              <a:t>n</a:t>
            </a:r>
            <a:r>
              <a:rPr lang="en-US" dirty="0" smtClean="0"/>
              <a:t>, and 1 </a:t>
            </a:r>
            <a:r>
              <a:rPr lang="en-US" dirty="0" smtClean="0">
                <a:sym typeface="Symbol"/>
              </a:rPr>
              <a:t></a:t>
            </a:r>
            <a:r>
              <a:rPr lang="en-US" dirty="0" smtClean="0"/>
              <a:t> </a:t>
            </a:r>
            <a:r>
              <a:rPr lang="en-US" i="1" dirty="0" smtClean="0"/>
              <a:t>j</a:t>
            </a:r>
            <a:r>
              <a:rPr lang="en-US" dirty="0" smtClean="0"/>
              <a:t> </a:t>
            </a:r>
            <a:r>
              <a:rPr lang="en-US" dirty="0" smtClean="0">
                <a:sym typeface="Symbol"/>
              </a:rPr>
              <a:t></a:t>
            </a:r>
            <a:r>
              <a:rPr lang="en-US" dirty="0" smtClean="0"/>
              <a:t> </a:t>
            </a:r>
            <a:r>
              <a:rPr lang="en-US" i="1" dirty="0" smtClean="0"/>
              <a:t>n </a:t>
            </a:r>
            <a:r>
              <a:rPr lang="en-US" dirty="0" smtClean="0"/>
              <a:t>.</a:t>
            </a:r>
          </a:p>
          <a:p>
            <a:pPr>
              <a:buNone/>
            </a:pPr>
            <a:r>
              <a:rPr lang="en-US" dirty="0" smtClean="0"/>
              <a:t>		(2)   N(…</a:t>
            </a:r>
            <a:r>
              <a:rPr lang="en-US" dirty="0" smtClean="0">
                <a:sym typeface="Symbol"/>
              </a:rPr>
              <a:t></a:t>
            </a:r>
            <a:r>
              <a:rPr lang="en-US" dirty="0" smtClean="0"/>
              <a:t>,…,</a:t>
            </a:r>
            <a:r>
              <a:rPr lang="en-US" dirty="0" smtClean="0">
                <a:sym typeface="Symbol"/>
              </a:rPr>
              <a:t></a:t>
            </a:r>
            <a:r>
              <a:rPr lang="en-US" dirty="0" smtClean="0"/>
              <a:t>…) = N(…</a:t>
            </a:r>
            <a:r>
              <a:rPr lang="en-US" dirty="0" smtClean="0">
                <a:sym typeface="Symbol"/>
              </a:rPr>
              <a:t></a:t>
            </a:r>
            <a:r>
              <a:rPr lang="en-US" dirty="0" smtClean="0"/>
              <a:t>…).</a:t>
            </a:r>
          </a:p>
          <a:p>
            <a:pPr>
              <a:buNone/>
            </a:pPr>
            <a:r>
              <a:rPr lang="en-US" dirty="0" smtClean="0"/>
              <a:t>		(3)   N(…NN(</a:t>
            </a:r>
            <a:r>
              <a:rPr lang="en-US" dirty="0" smtClean="0">
                <a:sym typeface="Symbol"/>
              </a:rPr>
              <a:t></a:t>
            </a:r>
            <a:r>
              <a:rPr lang="en-US" baseline="-25000" dirty="0" smtClean="0"/>
              <a:t>1</a:t>
            </a:r>
            <a:r>
              <a:rPr lang="en-US" dirty="0" smtClean="0"/>
              <a:t>,..., </a:t>
            </a:r>
            <a:r>
              <a:rPr lang="en-US" dirty="0" smtClean="0">
                <a:sym typeface="Symbol"/>
              </a:rPr>
              <a:t></a:t>
            </a:r>
            <a:r>
              <a:rPr lang="en-US" baseline="-25000" dirty="0" smtClean="0"/>
              <a:t>n</a:t>
            </a:r>
            <a:r>
              <a:rPr lang="en-US" dirty="0" smtClean="0"/>
              <a:t>)…) = N(…</a:t>
            </a:r>
            <a:r>
              <a:rPr lang="en-US" dirty="0" smtClean="0">
                <a:sym typeface="Symbol"/>
              </a:rPr>
              <a:t></a:t>
            </a:r>
            <a:r>
              <a:rPr lang="en-US" baseline="-25000" dirty="0" smtClean="0"/>
              <a:t>1</a:t>
            </a:r>
            <a:r>
              <a:rPr lang="en-US" dirty="0" smtClean="0"/>
              <a:t>,..., </a:t>
            </a:r>
            <a:r>
              <a:rPr lang="en-US" dirty="0" smtClean="0">
                <a:sym typeface="Symbol"/>
              </a:rPr>
              <a:t></a:t>
            </a:r>
            <a:r>
              <a:rPr lang="en-US" baseline="-25000" dirty="0" smtClean="0"/>
              <a:t>n</a:t>
            </a:r>
            <a:r>
              <a:rPr lang="en-US" dirty="0" smtClean="0"/>
              <a:t>,…).</a:t>
            </a:r>
          </a:p>
          <a:p>
            <a:pPr>
              <a:buNone/>
            </a:pPr>
            <a:r>
              <a:rPr lang="en-US" dirty="0" smtClean="0"/>
              <a:t>		(4)   N(…N(…</a:t>
            </a:r>
            <a:r>
              <a:rPr lang="en-US" dirty="0" smtClean="0">
                <a:sym typeface="Symbol"/>
              </a:rPr>
              <a:t></a:t>
            </a:r>
            <a:r>
              <a:rPr lang="en-US" dirty="0" smtClean="0"/>
              <a:t>,..., N</a:t>
            </a:r>
            <a:r>
              <a:rPr lang="en-US" dirty="0" smtClean="0">
                <a:sym typeface="Symbol"/>
              </a:rPr>
              <a:t></a:t>
            </a:r>
            <a:r>
              <a:rPr lang="en-US" dirty="0" smtClean="0"/>
              <a:t>,…)…) = N(….).</a:t>
            </a:r>
          </a:p>
          <a:p>
            <a:pPr lvl="0">
              <a:buNone/>
            </a:pPr>
            <a:r>
              <a:rPr lang="en-US" dirty="0" smtClean="0"/>
              <a:t>		(5)   NN(</a:t>
            </a:r>
            <a:r>
              <a:rPr lang="en-US" dirty="0" smtClean="0">
                <a:sym typeface="Symbol"/>
              </a:rPr>
              <a:t></a:t>
            </a:r>
            <a:r>
              <a:rPr lang="en-US" dirty="0" smtClean="0"/>
              <a:t> , N(</a:t>
            </a:r>
            <a:r>
              <a:rPr lang="en-US" dirty="0" smtClean="0">
                <a:sym typeface="Symbol"/>
              </a:rPr>
              <a:t></a:t>
            </a:r>
            <a:r>
              <a:rPr lang="en-US" baseline="-25000" dirty="0" smtClean="0"/>
              <a:t>1</a:t>
            </a:r>
            <a:r>
              <a:rPr lang="en-US" dirty="0" smtClean="0"/>
              <a:t>,..., </a:t>
            </a:r>
            <a:r>
              <a:rPr lang="en-US" dirty="0" smtClean="0">
                <a:sym typeface="Symbol"/>
              </a:rPr>
              <a:t></a:t>
            </a:r>
            <a:r>
              <a:rPr lang="en-US" baseline="-25000" dirty="0" smtClean="0"/>
              <a:t>n</a:t>
            </a:r>
            <a:r>
              <a:rPr lang="en-US" dirty="0" smtClean="0"/>
              <a:t>) ) = N( N(</a:t>
            </a:r>
            <a:r>
              <a:rPr lang="en-US" dirty="0" smtClean="0">
                <a:sym typeface="Symbol"/>
              </a:rPr>
              <a:t></a:t>
            </a:r>
            <a:r>
              <a:rPr lang="en-US" dirty="0" smtClean="0"/>
              <a:t>, N</a:t>
            </a:r>
            <a:r>
              <a:rPr lang="en-US" dirty="0" smtClean="0">
                <a:sym typeface="Symbol"/>
              </a:rPr>
              <a:t></a:t>
            </a:r>
            <a:r>
              <a:rPr lang="en-US" baseline="-25000" dirty="0" smtClean="0"/>
              <a:t>1</a:t>
            </a:r>
            <a:r>
              <a:rPr lang="en-US" dirty="0" smtClean="0"/>
              <a:t>), …, N(</a:t>
            </a:r>
            <a:r>
              <a:rPr lang="en-US" dirty="0" smtClean="0">
                <a:sym typeface="Symbol"/>
              </a:rPr>
              <a:t></a:t>
            </a:r>
            <a:r>
              <a:rPr lang="en-US" dirty="0" smtClean="0"/>
              <a:t>, </a:t>
            </a:r>
            <a:r>
              <a:rPr lang="en-US" dirty="0" err="1" smtClean="0"/>
              <a:t>N</a:t>
            </a:r>
            <a:r>
              <a:rPr lang="en-US" dirty="0" err="1" smtClean="0">
                <a:sym typeface="Symbol"/>
              </a:rPr>
              <a:t></a:t>
            </a:r>
            <a:r>
              <a:rPr lang="en-US" baseline="-25000" dirty="0" err="1" smtClean="0"/>
              <a:t>n</a:t>
            </a:r>
            <a:r>
              <a:rPr lang="en-US" dirty="0" smtClean="0"/>
              <a:t>))) .</a:t>
            </a:r>
            <a:r>
              <a:rPr lang="en-US" baseline="30000" dirty="0" smtClean="0"/>
              <a:t> </a:t>
            </a:r>
            <a:endParaRPr lang="en-US" dirty="0" smtClean="0"/>
          </a:p>
          <a:p>
            <a:pPr>
              <a:buNone/>
            </a:pPr>
            <a:r>
              <a:rPr lang="en-US" dirty="0" smtClean="0"/>
              <a:t> </a:t>
            </a:r>
          </a:p>
          <a:p>
            <a:r>
              <a:rPr lang="en-US" dirty="0" smtClean="0"/>
              <a:t>The addition of an N to both sides of any among (2)-(5) is allowed as well.</a:t>
            </a:r>
            <a:r>
              <a:rPr lang="en-US" baseline="30000" dirty="0" smtClean="0"/>
              <a:t> </a:t>
            </a:r>
            <a:r>
              <a:rPr lang="en-US" dirty="0" smtClean="0"/>
              <a:t>These rules assert the sameness of certain </a:t>
            </a:r>
            <a:r>
              <a:rPr lang="en-US" i="1" dirty="0" smtClean="0"/>
              <a:t>practices</a:t>
            </a:r>
            <a:r>
              <a:rPr lang="en-US" dirty="0" smtClean="0"/>
              <a:t> of operation. They are not, therefore, identity statements. </a:t>
            </a:r>
          </a:p>
          <a:p>
            <a:r>
              <a:rPr lang="en-US" dirty="0" smtClean="0"/>
              <a:t>If we interpret the N-operator as picturing truth-conditions and follow </a:t>
            </a:r>
            <a:r>
              <a:rPr lang="en-US" i="1" dirty="0" smtClean="0"/>
              <a:t>TLP</a:t>
            </a:r>
            <a:r>
              <a:rPr lang="en-US" dirty="0" smtClean="0"/>
              <a:t> 5.51, then all and only tautologies have their truth-conditions pictured by </a:t>
            </a:r>
            <a:r>
              <a:rPr lang="en-US" dirty="0" smtClean="0">
                <a:solidFill>
                  <a:srgbClr val="FF0000"/>
                </a:solidFill>
              </a:rPr>
              <a:t>NN( …</a:t>
            </a:r>
            <a:r>
              <a:rPr lang="en-US" dirty="0" smtClean="0">
                <a:solidFill>
                  <a:srgbClr val="FF0000"/>
                </a:solidFill>
                <a:sym typeface="Symbol"/>
              </a:rPr>
              <a:t></a:t>
            </a:r>
            <a:r>
              <a:rPr lang="en-US" dirty="0" smtClean="0">
                <a:solidFill>
                  <a:srgbClr val="FF0000"/>
                </a:solidFill>
              </a:rPr>
              <a:t>, …N</a:t>
            </a:r>
            <a:r>
              <a:rPr lang="en-US" dirty="0" smtClean="0">
                <a:solidFill>
                  <a:srgbClr val="FF0000"/>
                </a:solidFill>
                <a:sym typeface="Symbol"/>
              </a:rPr>
              <a:t></a:t>
            </a:r>
            <a:r>
              <a:rPr lang="en-US" dirty="0" smtClean="0">
                <a:solidFill>
                  <a:srgbClr val="FF0000"/>
                </a:solidFill>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62500" lnSpcReduction="20000"/>
          </a:bodyPr>
          <a:lstStyle/>
          <a:p>
            <a:r>
              <a:rPr lang="en-US" dirty="0" smtClean="0"/>
              <a:t>This is easily demonstrated. If a formula has this form it clearly has the truth-conditions of a tautology.  Suppose a formula A is a tautology. A formula in conjunctive normal form is </a:t>
            </a:r>
            <a:r>
              <a:rPr lang="en-US" dirty="0" err="1" smtClean="0"/>
              <a:t>tautologous</a:t>
            </a:r>
            <a:r>
              <a:rPr lang="en-US" dirty="0" smtClean="0"/>
              <a:t> if and only if every conjunct is a disjunction containing some formula and its negation. Thus the conjunctive normal form of A can be expressed as follows: </a:t>
            </a:r>
          </a:p>
          <a:p>
            <a:r>
              <a:rPr lang="en-US" i="1" dirty="0" smtClean="0"/>
              <a:t>p</a:t>
            </a:r>
            <a:r>
              <a:rPr lang="en-US" baseline="-25000" dirty="0" smtClean="0"/>
              <a:t>1</a:t>
            </a:r>
            <a:r>
              <a:rPr lang="en-US" dirty="0" smtClean="0"/>
              <a:t> v </a:t>
            </a:r>
            <a:r>
              <a:rPr lang="en-US" dirty="0" smtClean="0">
                <a:sym typeface="Symbol"/>
              </a:rPr>
              <a:t></a:t>
            </a:r>
            <a:r>
              <a:rPr lang="en-US" i="1" dirty="0" smtClean="0"/>
              <a:t>p</a:t>
            </a:r>
            <a:r>
              <a:rPr lang="en-US" baseline="-25000" dirty="0" smtClean="0"/>
              <a:t>1 </a:t>
            </a:r>
            <a:r>
              <a:rPr lang="en-US" dirty="0" smtClean="0"/>
              <a:t> v C</a:t>
            </a:r>
            <a:r>
              <a:rPr lang="en-US" baseline="-25000" dirty="0" smtClean="0"/>
              <a:t>1</a:t>
            </a:r>
            <a:r>
              <a:rPr lang="en-US" dirty="0" smtClean="0"/>
              <a:t>  :&amp;: </a:t>
            </a:r>
            <a:r>
              <a:rPr lang="en-US" i="1" dirty="0" smtClean="0"/>
              <a:t>p</a:t>
            </a:r>
            <a:r>
              <a:rPr lang="en-US" baseline="-25000" dirty="0" smtClean="0"/>
              <a:t>2</a:t>
            </a:r>
            <a:r>
              <a:rPr lang="en-US" dirty="0" smtClean="0"/>
              <a:t> v </a:t>
            </a:r>
            <a:r>
              <a:rPr lang="en-US" dirty="0" smtClean="0">
                <a:sym typeface="Symbol"/>
              </a:rPr>
              <a:t></a:t>
            </a:r>
            <a:r>
              <a:rPr lang="en-US" i="1" dirty="0" smtClean="0"/>
              <a:t>p</a:t>
            </a:r>
            <a:r>
              <a:rPr lang="en-US" baseline="-25000" dirty="0" smtClean="0"/>
              <a:t>2 </a:t>
            </a:r>
            <a:r>
              <a:rPr lang="en-US" dirty="0" smtClean="0"/>
              <a:t> v C</a:t>
            </a:r>
            <a:r>
              <a:rPr lang="en-US" baseline="-25000" dirty="0" smtClean="0"/>
              <a:t>2</a:t>
            </a:r>
            <a:r>
              <a:rPr lang="en-US" dirty="0" smtClean="0"/>
              <a:t>  :&amp;:,…,:&amp;: </a:t>
            </a:r>
            <a:r>
              <a:rPr lang="en-US" i="1" dirty="0" err="1" smtClean="0"/>
              <a:t>p</a:t>
            </a:r>
            <a:r>
              <a:rPr lang="en-US" baseline="-25000" dirty="0" err="1" smtClean="0"/>
              <a:t>n</a:t>
            </a:r>
            <a:r>
              <a:rPr lang="en-US" dirty="0" smtClean="0"/>
              <a:t> v </a:t>
            </a:r>
            <a:r>
              <a:rPr lang="en-US" dirty="0" smtClean="0">
                <a:sym typeface="Symbol"/>
              </a:rPr>
              <a:t></a:t>
            </a:r>
            <a:r>
              <a:rPr lang="en-US" i="1" dirty="0" err="1" smtClean="0"/>
              <a:t>p</a:t>
            </a:r>
            <a:r>
              <a:rPr lang="en-US" baseline="-25000" dirty="0" err="1" smtClean="0"/>
              <a:t>n</a:t>
            </a:r>
            <a:r>
              <a:rPr lang="en-US" baseline="-25000" dirty="0" smtClean="0"/>
              <a:t> </a:t>
            </a:r>
            <a:r>
              <a:rPr lang="en-US" dirty="0" smtClean="0"/>
              <a:t> v </a:t>
            </a:r>
            <a:r>
              <a:rPr lang="en-US" dirty="0" err="1" smtClean="0"/>
              <a:t>C</a:t>
            </a:r>
            <a:r>
              <a:rPr lang="en-US" baseline="-25000" dirty="0" err="1" smtClean="0"/>
              <a:t>n</a:t>
            </a:r>
            <a:r>
              <a:rPr lang="en-US" baseline="-25000" dirty="0" smtClean="0"/>
              <a:t> .</a:t>
            </a:r>
            <a:endParaRPr lang="en-US" dirty="0" smtClean="0"/>
          </a:p>
          <a:p>
            <a:r>
              <a:rPr lang="en-US" dirty="0" smtClean="0"/>
              <a:t>When the truth-conditions of this are pictured in N-notation, the result is:</a:t>
            </a:r>
          </a:p>
          <a:p>
            <a:r>
              <a:rPr lang="en-US" dirty="0" smtClean="0"/>
              <a:t>N(  N(</a:t>
            </a:r>
            <a:r>
              <a:rPr lang="en-US" i="1" dirty="0" smtClean="0"/>
              <a:t>p</a:t>
            </a:r>
            <a:r>
              <a:rPr lang="en-US" baseline="-25000" dirty="0" smtClean="0"/>
              <a:t>1 </a:t>
            </a:r>
            <a:r>
              <a:rPr lang="en-US" dirty="0" smtClean="0"/>
              <a:t>, N</a:t>
            </a:r>
            <a:r>
              <a:rPr lang="en-US" i="1" dirty="0" smtClean="0"/>
              <a:t>p</a:t>
            </a:r>
            <a:r>
              <a:rPr lang="en-US" baseline="-25000" dirty="0" smtClean="0"/>
              <a:t>1 </a:t>
            </a:r>
            <a:r>
              <a:rPr lang="en-US" dirty="0" smtClean="0"/>
              <a:t>, C</a:t>
            </a:r>
            <a:r>
              <a:rPr lang="en-US" baseline="-25000" dirty="0" smtClean="0"/>
              <a:t>1</a:t>
            </a:r>
            <a:r>
              <a:rPr lang="en-US" dirty="0" smtClean="0"/>
              <a:t>), N(</a:t>
            </a:r>
            <a:r>
              <a:rPr lang="en-US" i="1" dirty="0" smtClean="0"/>
              <a:t>p</a:t>
            </a:r>
            <a:r>
              <a:rPr lang="en-US" baseline="-25000" dirty="0" smtClean="0"/>
              <a:t>2 </a:t>
            </a:r>
            <a:r>
              <a:rPr lang="en-US" dirty="0" smtClean="0"/>
              <a:t>, N</a:t>
            </a:r>
            <a:r>
              <a:rPr lang="en-US" i="1" dirty="0" smtClean="0"/>
              <a:t>p</a:t>
            </a:r>
            <a:r>
              <a:rPr lang="en-US" baseline="-25000" dirty="0" smtClean="0"/>
              <a:t>2, </a:t>
            </a:r>
            <a:r>
              <a:rPr lang="en-US" dirty="0" smtClean="0"/>
              <a:t>C</a:t>
            </a:r>
            <a:r>
              <a:rPr lang="en-US" baseline="-25000" dirty="0" smtClean="0"/>
              <a:t>2</a:t>
            </a:r>
            <a:r>
              <a:rPr lang="en-US" dirty="0" smtClean="0"/>
              <a:t>) :,…,: N(</a:t>
            </a:r>
            <a:r>
              <a:rPr lang="en-US" i="1" dirty="0" err="1" smtClean="0"/>
              <a:t>p</a:t>
            </a:r>
            <a:r>
              <a:rPr lang="en-US" baseline="-25000" dirty="0" err="1" smtClean="0"/>
              <a:t>n</a:t>
            </a:r>
            <a:r>
              <a:rPr lang="en-US" dirty="0" smtClean="0"/>
              <a:t> , </a:t>
            </a:r>
            <a:r>
              <a:rPr lang="en-US" dirty="0" err="1" smtClean="0"/>
              <a:t>N</a:t>
            </a:r>
            <a:r>
              <a:rPr lang="en-US" i="1" dirty="0" err="1" smtClean="0"/>
              <a:t>p</a:t>
            </a:r>
            <a:r>
              <a:rPr lang="en-US" baseline="-25000" dirty="0" err="1" smtClean="0"/>
              <a:t>n</a:t>
            </a:r>
            <a:r>
              <a:rPr lang="en-US" baseline="-25000" dirty="0" smtClean="0"/>
              <a:t> </a:t>
            </a:r>
            <a:r>
              <a:rPr lang="en-US" dirty="0" smtClean="0"/>
              <a:t>, </a:t>
            </a:r>
            <a:r>
              <a:rPr lang="en-US" dirty="0" err="1" smtClean="0"/>
              <a:t>C</a:t>
            </a:r>
            <a:r>
              <a:rPr lang="en-US" baseline="-25000" dirty="0" err="1" smtClean="0"/>
              <a:t>n</a:t>
            </a:r>
            <a:r>
              <a:rPr lang="en-US" baseline="-25000" dirty="0" smtClean="0"/>
              <a:t> </a:t>
            </a:r>
            <a:r>
              <a:rPr lang="en-US" dirty="0" smtClean="0"/>
              <a:t>))</a:t>
            </a:r>
          </a:p>
          <a:p>
            <a:r>
              <a:rPr lang="en-US" dirty="0" smtClean="0"/>
              <a:t>By rule (4) we can eliminate all of the components except one, and arrive at:</a:t>
            </a:r>
          </a:p>
          <a:p>
            <a:r>
              <a:rPr lang="en-US" dirty="0" smtClean="0"/>
              <a:t>	</a:t>
            </a:r>
            <a:r>
              <a:rPr lang="it-IT" dirty="0" smtClean="0"/>
              <a:t>NN(</a:t>
            </a:r>
            <a:r>
              <a:rPr lang="it-IT" i="1" dirty="0" smtClean="0"/>
              <a:t>p</a:t>
            </a:r>
            <a:r>
              <a:rPr lang="it-IT" baseline="-25000" dirty="0" smtClean="0"/>
              <a:t>i </a:t>
            </a:r>
            <a:r>
              <a:rPr lang="it-IT" dirty="0" smtClean="0"/>
              <a:t>, N</a:t>
            </a:r>
            <a:r>
              <a:rPr lang="it-IT" i="1" dirty="0" smtClean="0"/>
              <a:t>p</a:t>
            </a:r>
            <a:r>
              <a:rPr lang="it-IT" baseline="-25000" dirty="0" smtClean="0"/>
              <a:t>i </a:t>
            </a:r>
            <a:r>
              <a:rPr lang="it-IT" dirty="0" smtClean="0"/>
              <a:t>, C</a:t>
            </a:r>
            <a:r>
              <a:rPr lang="it-IT" baseline="-25000" dirty="0" smtClean="0"/>
              <a:t>i</a:t>
            </a:r>
            <a:r>
              <a:rPr lang="it-IT" dirty="0" smtClean="0"/>
              <a:t>),</a:t>
            </a:r>
            <a:endParaRPr lang="en-US" dirty="0" smtClean="0"/>
          </a:p>
          <a:p>
            <a:r>
              <a:rPr lang="it-IT" dirty="0" smtClean="0"/>
              <a:t>where 1 ≤ i ≤ n.  </a:t>
            </a:r>
            <a:r>
              <a:rPr lang="en-US" dirty="0" smtClean="0"/>
              <a:t>This has form NN( …</a:t>
            </a:r>
            <a:r>
              <a:rPr lang="en-US" dirty="0" smtClean="0">
                <a:sym typeface="Symbol"/>
              </a:rPr>
              <a:t></a:t>
            </a:r>
            <a:r>
              <a:rPr lang="en-US" dirty="0" smtClean="0"/>
              <a:t>, …N</a:t>
            </a:r>
            <a:r>
              <a:rPr lang="en-US" dirty="0" smtClean="0">
                <a:sym typeface="Symbol"/>
              </a:rPr>
              <a:t></a:t>
            </a:r>
            <a:r>
              <a:rPr lang="en-US" dirty="0" smtClean="0"/>
              <a:t>,…). In this way, calculation by means of the N operator forms a decision procedure for </a:t>
            </a:r>
            <a:r>
              <a:rPr lang="en-US" dirty="0" err="1" smtClean="0"/>
              <a:t>tautologyhood</a:t>
            </a:r>
            <a:r>
              <a:rPr lang="en-US" dirty="0" smtClean="0"/>
              <a:t>. A formula is in conjunctive normal form if and only if it is a conjunction (possibly degenerate), each conjunct of which is a disjunction (again possibly degenerate) of propositional letters or their negations. A single propositional letter or its negation or a disjunction of such is a degenerate conjunction.  Every  tautology in conjunctive normal form has the form NN( …</a:t>
            </a:r>
            <a:r>
              <a:rPr lang="en-US" dirty="0" smtClean="0">
                <a:sym typeface="Symbol"/>
              </a:rPr>
              <a:t></a:t>
            </a:r>
            <a:r>
              <a:rPr lang="en-US" dirty="0" smtClean="0"/>
              <a:t>, N</a:t>
            </a:r>
            <a:r>
              <a:rPr lang="en-US" dirty="0" smtClean="0">
                <a:sym typeface="Symbol"/>
              </a:rPr>
              <a:t></a:t>
            </a:r>
            <a:r>
              <a:rPr lang="en-US" dirty="0" smtClean="0"/>
              <a:t>,...)…) in N-notation.</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r>
              <a:rPr lang="en-US" b="1" dirty="0" smtClean="0"/>
              <a:t>t[</a:t>
            </a:r>
            <a:r>
              <a:rPr lang="en-US" dirty="0" smtClean="0"/>
              <a:t> </a:t>
            </a:r>
            <a:r>
              <a:rPr lang="en-US" i="1" dirty="0" smtClean="0"/>
              <a:t>p</a:t>
            </a:r>
            <a:r>
              <a:rPr lang="en-US" dirty="0" smtClean="0"/>
              <a:t> .</a:t>
            </a:r>
            <a:r>
              <a:rPr lang="en-US" dirty="0" smtClean="0">
                <a:sym typeface="Symbol"/>
              </a:rPr>
              <a:t></a:t>
            </a:r>
            <a:r>
              <a:rPr lang="en-US" dirty="0" smtClean="0"/>
              <a:t>. </a:t>
            </a:r>
            <a:r>
              <a:rPr lang="en-US" i="1" dirty="0" smtClean="0"/>
              <a:t>q</a:t>
            </a:r>
            <a:r>
              <a:rPr lang="en-US" dirty="0" smtClean="0"/>
              <a:t> </a:t>
            </a:r>
            <a:r>
              <a:rPr lang="en-US" dirty="0" smtClean="0">
                <a:sym typeface="Symbol"/>
              </a:rPr>
              <a:t></a:t>
            </a:r>
            <a:r>
              <a:rPr lang="en-US" dirty="0" smtClean="0"/>
              <a:t> </a:t>
            </a:r>
            <a:r>
              <a:rPr lang="en-US" i="1" dirty="0" smtClean="0"/>
              <a:t>r</a:t>
            </a:r>
            <a:r>
              <a:rPr lang="en-US" b="1" dirty="0" smtClean="0"/>
              <a:t> ]</a:t>
            </a:r>
            <a:r>
              <a:rPr lang="en-US" dirty="0" smtClean="0"/>
              <a:t>  =  </a:t>
            </a:r>
            <a:r>
              <a:rPr lang="en-US" dirty="0" smtClean="0">
                <a:sym typeface="Symbol"/>
              </a:rPr>
              <a:t></a:t>
            </a:r>
            <a:r>
              <a:rPr lang="en-US" dirty="0" smtClean="0"/>
              <a:t>(</a:t>
            </a:r>
            <a:r>
              <a:rPr lang="en-US" dirty="0" smtClean="0">
                <a:sym typeface="Symbol"/>
              </a:rPr>
              <a:t></a:t>
            </a:r>
            <a:r>
              <a:rPr lang="en-US" i="1" dirty="0" smtClean="0"/>
              <a:t>p</a:t>
            </a:r>
            <a:r>
              <a:rPr lang="en-US" dirty="0" smtClean="0"/>
              <a:t> </a:t>
            </a:r>
            <a:r>
              <a:rPr lang="en-US" dirty="0" smtClean="0">
                <a:sym typeface="Symbol"/>
              </a:rPr>
              <a:t></a:t>
            </a:r>
            <a:r>
              <a:rPr lang="en-US" dirty="0" smtClean="0"/>
              <a:t> </a:t>
            </a:r>
            <a:r>
              <a:rPr lang="en-US" dirty="0" smtClean="0">
                <a:sym typeface="Symbol"/>
              </a:rPr>
              <a:t></a:t>
            </a:r>
            <a:r>
              <a:rPr lang="en-US" dirty="0" smtClean="0"/>
              <a:t>(</a:t>
            </a:r>
            <a:r>
              <a:rPr lang="en-US" dirty="0" smtClean="0">
                <a:sym typeface="Symbol"/>
              </a:rPr>
              <a:t></a:t>
            </a:r>
            <a:r>
              <a:rPr lang="en-US" dirty="0" smtClean="0"/>
              <a:t>q </a:t>
            </a:r>
            <a:r>
              <a:rPr lang="en-US" dirty="0" smtClean="0">
                <a:sym typeface="Symbol"/>
              </a:rPr>
              <a:t></a:t>
            </a:r>
            <a:r>
              <a:rPr lang="en-US" dirty="0" smtClean="0"/>
              <a:t> </a:t>
            </a:r>
            <a:r>
              <a:rPr lang="en-US" i="1" dirty="0" smtClean="0"/>
              <a:t>r</a:t>
            </a:r>
            <a:r>
              <a:rPr lang="en-US" dirty="0" smtClean="0"/>
              <a:t>))</a:t>
            </a:r>
          </a:p>
          <a:p>
            <a:pPr>
              <a:buNone/>
            </a:pPr>
            <a:r>
              <a:rPr lang="en-US" dirty="0" smtClean="0"/>
              <a:t>		 NN( </a:t>
            </a:r>
            <a:r>
              <a:rPr lang="en-US" dirty="0" err="1" smtClean="0"/>
              <a:t>N</a:t>
            </a:r>
            <a:r>
              <a:rPr lang="en-US" i="1" dirty="0" err="1" smtClean="0"/>
              <a:t>p</a:t>
            </a:r>
            <a:r>
              <a:rPr lang="en-US" dirty="0" smtClean="0"/>
              <a:t>, NN(</a:t>
            </a:r>
            <a:r>
              <a:rPr lang="en-US" dirty="0" err="1" smtClean="0"/>
              <a:t>N</a:t>
            </a:r>
            <a:r>
              <a:rPr lang="en-US" i="1" dirty="0" err="1" smtClean="0"/>
              <a:t>q</a:t>
            </a:r>
            <a:r>
              <a:rPr lang="en-US" dirty="0" smtClean="0"/>
              <a:t>, </a:t>
            </a:r>
            <a:r>
              <a:rPr lang="en-US" i="1" dirty="0" smtClean="0"/>
              <a:t>r</a:t>
            </a:r>
            <a:r>
              <a:rPr lang="en-US" dirty="0" smtClean="0"/>
              <a:t>)) </a:t>
            </a:r>
          </a:p>
          <a:p>
            <a:pPr lvl="1">
              <a:buNone/>
            </a:pPr>
            <a:r>
              <a:rPr lang="en-US" dirty="0" smtClean="0"/>
              <a:t>			=  NN(</a:t>
            </a:r>
            <a:r>
              <a:rPr lang="en-US" dirty="0" err="1" smtClean="0"/>
              <a:t>N</a:t>
            </a:r>
            <a:r>
              <a:rPr lang="en-US" i="1" dirty="0" err="1" smtClean="0"/>
              <a:t>p</a:t>
            </a:r>
            <a:r>
              <a:rPr lang="en-US" dirty="0" smtClean="0"/>
              <a:t>, </a:t>
            </a:r>
            <a:r>
              <a:rPr lang="en-US" dirty="0" err="1" smtClean="0"/>
              <a:t>N</a:t>
            </a:r>
            <a:r>
              <a:rPr lang="en-US" i="1" dirty="0" err="1" smtClean="0"/>
              <a:t>q</a:t>
            </a:r>
            <a:r>
              <a:rPr lang="en-US" dirty="0" smtClean="0"/>
              <a:t>, </a:t>
            </a:r>
            <a:r>
              <a:rPr lang="en-US" i="1" dirty="0" smtClean="0"/>
              <a:t>r</a:t>
            </a:r>
            <a:r>
              <a:rPr lang="en-US" dirty="0" smtClean="0"/>
              <a:t>)   by (3)</a:t>
            </a:r>
          </a:p>
          <a:p>
            <a:pPr>
              <a:buNone/>
            </a:pPr>
            <a:r>
              <a:rPr lang="en-US" dirty="0" smtClean="0"/>
              <a:t>			=  NN(</a:t>
            </a:r>
            <a:r>
              <a:rPr lang="en-US" dirty="0" err="1" smtClean="0"/>
              <a:t>N</a:t>
            </a:r>
            <a:r>
              <a:rPr lang="en-US" i="1" dirty="0" err="1" smtClean="0"/>
              <a:t>q</a:t>
            </a:r>
            <a:r>
              <a:rPr lang="en-US" dirty="0" smtClean="0"/>
              <a:t>, </a:t>
            </a:r>
            <a:r>
              <a:rPr lang="en-US" dirty="0" err="1" smtClean="0"/>
              <a:t>N</a:t>
            </a:r>
            <a:r>
              <a:rPr lang="en-US" i="1" dirty="0" err="1" smtClean="0"/>
              <a:t>p</a:t>
            </a:r>
            <a:r>
              <a:rPr lang="en-US" dirty="0" smtClean="0"/>
              <a:t>, </a:t>
            </a:r>
            <a:r>
              <a:rPr lang="en-US" i="1" dirty="0" smtClean="0"/>
              <a:t>r</a:t>
            </a:r>
            <a:r>
              <a:rPr lang="en-US" dirty="0" smtClean="0"/>
              <a:t>)   by (1)</a:t>
            </a:r>
          </a:p>
          <a:p>
            <a:pPr>
              <a:buNone/>
            </a:pPr>
            <a:r>
              <a:rPr lang="en-US" dirty="0" smtClean="0"/>
              <a:t>			=  NN(</a:t>
            </a:r>
            <a:r>
              <a:rPr lang="en-US" dirty="0" err="1" smtClean="0"/>
              <a:t>N</a:t>
            </a:r>
            <a:r>
              <a:rPr lang="en-US" i="1" dirty="0" err="1" smtClean="0"/>
              <a:t>q</a:t>
            </a:r>
            <a:r>
              <a:rPr lang="en-US" dirty="0" smtClean="0"/>
              <a:t>, NN(</a:t>
            </a:r>
            <a:r>
              <a:rPr lang="en-US" dirty="0" err="1" smtClean="0"/>
              <a:t>N</a:t>
            </a:r>
            <a:r>
              <a:rPr lang="en-US" i="1" dirty="0" err="1" smtClean="0"/>
              <a:t>p</a:t>
            </a:r>
            <a:r>
              <a:rPr lang="en-US" dirty="0" smtClean="0"/>
              <a:t> ,</a:t>
            </a:r>
            <a:r>
              <a:rPr lang="en-US" i="1" dirty="0" smtClean="0"/>
              <a:t>r</a:t>
            </a:r>
            <a:r>
              <a:rPr lang="en-US" dirty="0" smtClean="0"/>
              <a:t>))  by (3)</a:t>
            </a:r>
          </a:p>
          <a:p>
            <a:pPr>
              <a:buNone/>
            </a:pPr>
            <a:r>
              <a:rPr lang="en-US" dirty="0" smtClean="0"/>
              <a:t>			 </a:t>
            </a:r>
            <a:r>
              <a:rPr lang="en-US" dirty="0" smtClean="0">
                <a:sym typeface="Symbol"/>
              </a:rPr>
              <a:t></a:t>
            </a:r>
            <a:r>
              <a:rPr lang="en-US" dirty="0" smtClean="0"/>
              <a:t>(</a:t>
            </a:r>
            <a:r>
              <a:rPr lang="en-US" dirty="0" smtClean="0">
                <a:sym typeface="Symbol"/>
              </a:rPr>
              <a:t></a:t>
            </a:r>
            <a:r>
              <a:rPr lang="en-US" i="1" dirty="0" smtClean="0"/>
              <a:t>q</a:t>
            </a:r>
            <a:r>
              <a:rPr lang="en-US" dirty="0" smtClean="0"/>
              <a:t> </a:t>
            </a:r>
            <a:r>
              <a:rPr lang="en-US" dirty="0" smtClean="0">
                <a:sym typeface="Symbol"/>
              </a:rPr>
              <a:t></a:t>
            </a:r>
            <a:r>
              <a:rPr lang="en-US" dirty="0" smtClean="0"/>
              <a:t> </a:t>
            </a:r>
            <a:r>
              <a:rPr lang="en-US" dirty="0" smtClean="0">
                <a:sym typeface="Symbol"/>
              </a:rPr>
              <a:t></a:t>
            </a:r>
            <a:r>
              <a:rPr lang="en-US" dirty="0" smtClean="0"/>
              <a:t>(</a:t>
            </a:r>
            <a:r>
              <a:rPr lang="en-US" dirty="0" smtClean="0">
                <a:sym typeface="Symbol"/>
              </a:rPr>
              <a:t></a:t>
            </a:r>
            <a:r>
              <a:rPr lang="en-US" dirty="0" smtClean="0"/>
              <a:t>p </a:t>
            </a:r>
            <a:r>
              <a:rPr lang="en-US" dirty="0" smtClean="0">
                <a:sym typeface="Symbol"/>
              </a:rPr>
              <a:t></a:t>
            </a:r>
            <a:r>
              <a:rPr lang="en-US" dirty="0" smtClean="0"/>
              <a:t> </a:t>
            </a:r>
            <a:r>
              <a:rPr lang="en-US" i="1" dirty="0" smtClean="0"/>
              <a:t>r</a:t>
            </a:r>
            <a:r>
              <a:rPr lang="en-US" dirty="0" smtClean="0"/>
              <a:t>))  =   </a:t>
            </a:r>
            <a:r>
              <a:rPr lang="en-US" b="1" dirty="0" smtClean="0"/>
              <a:t>t[</a:t>
            </a:r>
            <a:r>
              <a:rPr lang="en-US" i="1" dirty="0" smtClean="0"/>
              <a:t>q</a:t>
            </a:r>
            <a:r>
              <a:rPr lang="en-US" dirty="0" smtClean="0"/>
              <a:t> .</a:t>
            </a:r>
            <a:r>
              <a:rPr lang="en-US" dirty="0" smtClean="0">
                <a:sym typeface="Symbol"/>
              </a:rPr>
              <a:t></a:t>
            </a:r>
            <a:r>
              <a:rPr lang="en-US" dirty="0" smtClean="0"/>
              <a:t>. </a:t>
            </a:r>
            <a:r>
              <a:rPr lang="en-US" i="1" dirty="0" smtClean="0"/>
              <a:t>p</a:t>
            </a:r>
            <a:r>
              <a:rPr lang="en-US" dirty="0" smtClean="0"/>
              <a:t> </a:t>
            </a:r>
            <a:r>
              <a:rPr lang="en-US" dirty="0" smtClean="0">
                <a:sym typeface="Symbol"/>
              </a:rPr>
              <a:t></a:t>
            </a:r>
            <a:r>
              <a:rPr lang="en-US" dirty="0" smtClean="0"/>
              <a:t> </a:t>
            </a:r>
            <a:r>
              <a:rPr lang="en-US" i="1" dirty="0" smtClean="0"/>
              <a:t>r</a:t>
            </a:r>
            <a:r>
              <a:rPr lang="en-US" b="1" dirty="0" smtClean="0"/>
              <a:t>]</a:t>
            </a:r>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b="1" dirty="0" smtClean="0"/>
              <a:t>t[</a:t>
            </a:r>
            <a:r>
              <a:rPr lang="en-US" dirty="0" smtClean="0"/>
              <a:t> </a:t>
            </a:r>
            <a:r>
              <a:rPr lang="en-US" i="1" dirty="0" smtClean="0"/>
              <a:t>q</a:t>
            </a:r>
            <a:r>
              <a:rPr lang="en-US" dirty="0" smtClean="0"/>
              <a:t> .&amp;. </a:t>
            </a:r>
            <a:r>
              <a:rPr lang="en-US" i="1" dirty="0" smtClean="0"/>
              <a:t>p</a:t>
            </a:r>
            <a:r>
              <a:rPr lang="en-US" dirty="0" smtClean="0"/>
              <a:t> v </a:t>
            </a:r>
            <a:r>
              <a:rPr lang="en-US" dirty="0" smtClean="0">
                <a:sym typeface="Symbol"/>
              </a:rPr>
              <a:t></a:t>
            </a:r>
            <a:r>
              <a:rPr lang="en-US" i="1" dirty="0" smtClean="0"/>
              <a:t>p</a:t>
            </a:r>
            <a:r>
              <a:rPr lang="en-US" b="1" dirty="0" smtClean="0"/>
              <a:t> ]</a:t>
            </a:r>
            <a:r>
              <a:rPr lang="en-US" dirty="0" smtClean="0"/>
              <a:t>  =  </a:t>
            </a:r>
            <a:r>
              <a:rPr lang="en-US" dirty="0" smtClean="0">
                <a:sym typeface="Symbol"/>
              </a:rPr>
              <a:t></a:t>
            </a:r>
            <a:r>
              <a:rPr lang="en-US" i="1" dirty="0" smtClean="0"/>
              <a:t>q</a:t>
            </a:r>
            <a:r>
              <a:rPr lang="en-US" dirty="0" smtClean="0"/>
              <a:t> </a:t>
            </a:r>
            <a:r>
              <a:rPr lang="en-US" dirty="0" smtClean="0">
                <a:sym typeface="Symbol"/>
              </a:rPr>
              <a:t></a:t>
            </a:r>
            <a:r>
              <a:rPr lang="en-US" dirty="0" smtClean="0"/>
              <a:t> </a:t>
            </a:r>
            <a:r>
              <a:rPr lang="en-US" dirty="0" smtClean="0">
                <a:sym typeface="Symbol"/>
              </a:rPr>
              <a:t></a:t>
            </a:r>
            <a:r>
              <a:rPr lang="en-US" dirty="0" smtClean="0"/>
              <a:t> (</a:t>
            </a:r>
            <a:r>
              <a:rPr lang="en-US" i="1" dirty="0" smtClean="0"/>
              <a:t>p</a:t>
            </a:r>
            <a:r>
              <a:rPr lang="en-US" dirty="0" smtClean="0"/>
              <a:t> </a:t>
            </a:r>
            <a:r>
              <a:rPr lang="en-US" dirty="0" smtClean="0">
                <a:sym typeface="Symbol"/>
              </a:rPr>
              <a:t></a:t>
            </a:r>
            <a:r>
              <a:rPr lang="en-US" dirty="0" smtClean="0"/>
              <a:t>  </a:t>
            </a:r>
            <a:r>
              <a:rPr lang="en-US" dirty="0" smtClean="0">
                <a:sym typeface="Symbol"/>
              </a:rPr>
              <a:t></a:t>
            </a:r>
            <a:r>
              <a:rPr lang="en-US" i="1" dirty="0" smtClean="0"/>
              <a:t>p</a:t>
            </a:r>
            <a:r>
              <a:rPr lang="en-US" dirty="0" smtClean="0"/>
              <a:t>)</a:t>
            </a:r>
          </a:p>
          <a:p>
            <a:pPr>
              <a:buNone/>
            </a:pPr>
            <a:r>
              <a:rPr lang="en-US" dirty="0" smtClean="0"/>
              <a:t>		N(</a:t>
            </a:r>
            <a:r>
              <a:rPr lang="en-US" dirty="0" err="1" smtClean="0"/>
              <a:t>N</a:t>
            </a:r>
            <a:r>
              <a:rPr lang="en-US" i="1" dirty="0" err="1" smtClean="0"/>
              <a:t>q</a:t>
            </a:r>
            <a:r>
              <a:rPr lang="en-US" dirty="0" smtClean="0"/>
              <a:t>, NNN(</a:t>
            </a:r>
            <a:r>
              <a:rPr lang="en-US" i="1" dirty="0" smtClean="0"/>
              <a:t>p</a:t>
            </a:r>
            <a:r>
              <a:rPr lang="en-US" dirty="0" smtClean="0"/>
              <a:t>, </a:t>
            </a:r>
            <a:r>
              <a:rPr lang="en-US" dirty="0" err="1" smtClean="0"/>
              <a:t>N</a:t>
            </a:r>
            <a:r>
              <a:rPr lang="en-US" i="1" dirty="0" err="1" smtClean="0"/>
              <a:t>p</a:t>
            </a:r>
            <a:r>
              <a:rPr lang="en-US" dirty="0" smtClean="0"/>
              <a:t>))</a:t>
            </a:r>
          </a:p>
          <a:p>
            <a:pPr>
              <a:buNone/>
            </a:pPr>
            <a:r>
              <a:rPr lang="en-US" dirty="0" smtClean="0"/>
              <a:t>		  = N(</a:t>
            </a:r>
            <a:r>
              <a:rPr lang="en-US" dirty="0" err="1" smtClean="0"/>
              <a:t>N</a:t>
            </a:r>
            <a:r>
              <a:rPr lang="en-US" i="1" dirty="0" err="1" smtClean="0"/>
              <a:t>q</a:t>
            </a:r>
            <a:r>
              <a:rPr lang="en-US" dirty="0" smtClean="0"/>
              <a:t>, N(</a:t>
            </a:r>
            <a:r>
              <a:rPr lang="en-US" i="1" dirty="0" smtClean="0"/>
              <a:t>p</a:t>
            </a:r>
            <a:r>
              <a:rPr lang="en-US" dirty="0" smtClean="0"/>
              <a:t>, </a:t>
            </a:r>
            <a:r>
              <a:rPr lang="en-US" dirty="0" err="1" smtClean="0"/>
              <a:t>N</a:t>
            </a:r>
            <a:r>
              <a:rPr lang="en-US" i="1" dirty="0" err="1" smtClean="0"/>
              <a:t>p</a:t>
            </a:r>
            <a:r>
              <a:rPr lang="en-US" dirty="0" smtClean="0"/>
              <a:t>))  by (3)</a:t>
            </a:r>
          </a:p>
          <a:p>
            <a:pPr>
              <a:buNone/>
            </a:pPr>
            <a:r>
              <a:rPr lang="en-US" dirty="0" smtClean="0"/>
              <a:t>		  = </a:t>
            </a:r>
            <a:r>
              <a:rPr lang="en-US" dirty="0" err="1" smtClean="0"/>
              <a:t>NNq</a:t>
            </a:r>
            <a:r>
              <a:rPr lang="en-US" dirty="0" smtClean="0"/>
              <a:t>    by (4)</a:t>
            </a:r>
          </a:p>
          <a:p>
            <a:pPr>
              <a:buNone/>
            </a:pPr>
            <a:r>
              <a:rPr lang="en-US" dirty="0" smtClean="0"/>
              <a:t>		 </a:t>
            </a:r>
            <a:r>
              <a:rPr lang="en-US" dirty="0" smtClean="0">
                <a:sym typeface="Symbol"/>
              </a:rPr>
              <a:t></a:t>
            </a:r>
            <a:r>
              <a:rPr lang="en-US" i="1" dirty="0" smtClean="0"/>
              <a:t>q</a:t>
            </a:r>
            <a:r>
              <a:rPr lang="en-US" dirty="0" smtClean="0"/>
              <a:t> </a:t>
            </a:r>
            <a:r>
              <a:rPr lang="en-US" dirty="0" smtClean="0">
                <a:sym typeface="Symbol"/>
              </a:rPr>
              <a:t></a:t>
            </a:r>
            <a:r>
              <a:rPr lang="en-US" dirty="0" smtClean="0"/>
              <a:t> </a:t>
            </a:r>
            <a:r>
              <a:rPr lang="en-US" dirty="0" smtClean="0">
                <a:sym typeface="Symbol"/>
              </a:rPr>
              <a:t></a:t>
            </a:r>
            <a:r>
              <a:rPr lang="en-US" i="1" dirty="0" smtClean="0"/>
              <a:t>q</a:t>
            </a:r>
            <a:r>
              <a:rPr lang="en-US" dirty="0" smtClean="0"/>
              <a:t>  =  </a:t>
            </a:r>
            <a:r>
              <a:rPr lang="en-US" b="1" dirty="0" smtClean="0"/>
              <a:t>t[</a:t>
            </a:r>
            <a:r>
              <a:rPr lang="en-US" i="1" dirty="0" smtClean="0"/>
              <a:t>q</a:t>
            </a:r>
            <a:r>
              <a:rPr lang="en-US" b="1" dirty="0" smtClean="0"/>
              <a:t>] </a:t>
            </a:r>
            <a:r>
              <a:rPr lang="en-US" dirty="0" smtClean="0"/>
              <a:t> </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10000"/>
          </a:bodyPr>
          <a:lstStyle/>
          <a:p>
            <a:r>
              <a:rPr lang="en-US" dirty="0" smtClean="0"/>
              <a:t>(</a:t>
            </a:r>
            <a:r>
              <a:rPr lang="en-US" dirty="0" smtClean="0">
                <a:sym typeface="Symbol"/>
              </a:rPr>
              <a:t></a:t>
            </a:r>
            <a:r>
              <a:rPr lang="en-US" i="1" dirty="0" smtClean="0"/>
              <a:t>x</a:t>
            </a:r>
            <a:r>
              <a:rPr lang="en-US" dirty="0" smtClean="0"/>
              <a:t>)(</a:t>
            </a:r>
            <a:r>
              <a:rPr lang="en-US" dirty="0" smtClean="0">
                <a:sym typeface="Symbol"/>
              </a:rPr>
              <a:t></a:t>
            </a:r>
            <a:r>
              <a:rPr lang="en-US" i="1" dirty="0" smtClean="0"/>
              <a:t>y</a:t>
            </a:r>
            <a:r>
              <a:rPr lang="en-US" dirty="0" smtClean="0"/>
              <a:t>)</a:t>
            </a:r>
            <a:r>
              <a:rPr lang="en-US" i="1" dirty="0" err="1" smtClean="0"/>
              <a:t>fxy</a:t>
            </a:r>
            <a:r>
              <a:rPr lang="en-US" dirty="0" smtClean="0"/>
              <a:t> with the quantifiers exclusive. In an </a:t>
            </a:r>
            <a:r>
              <a:rPr lang="en-US" i="1" dirty="0" smtClean="0"/>
              <a:t>n-</a:t>
            </a:r>
            <a:r>
              <a:rPr lang="en-US" dirty="0" smtClean="0"/>
              <a:t>many element domain (where </a:t>
            </a:r>
            <a:r>
              <a:rPr lang="en-US" i="1" dirty="0" smtClean="0"/>
              <a:t>n</a:t>
            </a:r>
            <a:r>
              <a:rPr lang="en-US" dirty="0" smtClean="0"/>
              <a:t> any is a finite cardinal) we have:</a:t>
            </a:r>
          </a:p>
          <a:p>
            <a:r>
              <a:rPr lang="en-US" i="1" dirty="0" smtClean="0"/>
              <a:t>f(</a:t>
            </a:r>
            <a:r>
              <a:rPr lang="en-US" dirty="0" smtClean="0"/>
              <a:t>x</a:t>
            </a:r>
            <a:r>
              <a:rPr lang="en-US" baseline="-25000" dirty="0" smtClean="0"/>
              <a:t>1</a:t>
            </a:r>
            <a:r>
              <a:rPr lang="en-US" dirty="0" smtClean="0"/>
              <a:t> x</a:t>
            </a:r>
            <a:r>
              <a:rPr lang="en-US" baseline="-25000" dirty="0" smtClean="0"/>
              <a:t>2</a:t>
            </a:r>
            <a:r>
              <a:rPr lang="en-US" dirty="0" smtClean="0"/>
              <a:t>) </a:t>
            </a:r>
            <a:r>
              <a:rPr lang="en-US" i="1" dirty="0" smtClean="0"/>
              <a:t>&amp;</a:t>
            </a:r>
            <a:r>
              <a:rPr lang="en-US" dirty="0" smtClean="0"/>
              <a:t>,</a:t>
            </a:r>
            <a:r>
              <a:rPr lang="en-US" i="1" dirty="0" smtClean="0"/>
              <a:t>…</a:t>
            </a:r>
            <a:r>
              <a:rPr lang="en-US" dirty="0" smtClean="0"/>
              <a:t>,&amp;</a:t>
            </a:r>
            <a:r>
              <a:rPr lang="en-US" i="1" dirty="0" smtClean="0"/>
              <a:t> f</a:t>
            </a:r>
            <a:r>
              <a:rPr lang="en-US" dirty="0" smtClean="0"/>
              <a:t>(x</a:t>
            </a:r>
            <a:r>
              <a:rPr lang="en-US" baseline="-25000" dirty="0" smtClean="0"/>
              <a:t>1</a:t>
            </a:r>
            <a:r>
              <a:rPr lang="en-US" dirty="0" smtClean="0"/>
              <a:t>, x</a:t>
            </a:r>
            <a:r>
              <a:rPr lang="en-US" baseline="-25000" dirty="0" smtClean="0"/>
              <a:t>n</a:t>
            </a:r>
            <a:r>
              <a:rPr lang="en-US" dirty="0" smtClean="0"/>
              <a:t>) :v</a:t>
            </a:r>
            <a:r>
              <a:rPr lang="en-US" b="1" dirty="0" smtClean="0"/>
              <a:t>,</a:t>
            </a:r>
            <a:r>
              <a:rPr lang="en-US" dirty="0" smtClean="0"/>
              <a:t>…</a:t>
            </a:r>
            <a:r>
              <a:rPr lang="en-US" i="1" dirty="0" smtClean="0"/>
              <a:t>,</a:t>
            </a:r>
            <a:r>
              <a:rPr lang="en-US" dirty="0" smtClean="0"/>
              <a:t>v</a:t>
            </a:r>
            <a:r>
              <a:rPr lang="en-US" i="1" dirty="0" smtClean="0"/>
              <a:t>:</a:t>
            </a:r>
            <a:r>
              <a:rPr lang="en-US" baseline="-25000" dirty="0" smtClean="0"/>
              <a:t>  </a:t>
            </a:r>
            <a:r>
              <a:rPr lang="en-US" i="1" dirty="0" smtClean="0"/>
              <a:t>f</a:t>
            </a:r>
            <a:r>
              <a:rPr lang="en-US" dirty="0" smtClean="0"/>
              <a:t>(x</a:t>
            </a:r>
            <a:r>
              <a:rPr lang="en-US" baseline="-25000" dirty="0" smtClean="0"/>
              <a:t>n</a:t>
            </a:r>
            <a:r>
              <a:rPr lang="en-US" dirty="0" smtClean="0"/>
              <a:t> x</a:t>
            </a:r>
            <a:r>
              <a:rPr lang="en-US" baseline="-25000" dirty="0" smtClean="0"/>
              <a:t>1</a:t>
            </a:r>
            <a:r>
              <a:rPr lang="en-US" dirty="0" smtClean="0"/>
              <a:t>)</a:t>
            </a:r>
            <a:r>
              <a:rPr lang="en-US" i="1" dirty="0" smtClean="0"/>
              <a:t> </a:t>
            </a:r>
            <a:r>
              <a:rPr lang="en-US" dirty="0" smtClean="0"/>
              <a:t>&amp;</a:t>
            </a:r>
            <a:r>
              <a:rPr lang="en-US" i="1" dirty="0" smtClean="0"/>
              <a:t>,</a:t>
            </a:r>
            <a:r>
              <a:rPr lang="en-US" dirty="0" smtClean="0"/>
              <a:t>…,</a:t>
            </a:r>
            <a:r>
              <a:rPr lang="en-US" i="1" dirty="0" smtClean="0"/>
              <a:t>&amp;</a:t>
            </a:r>
            <a:r>
              <a:rPr lang="en-US" dirty="0" smtClean="0"/>
              <a:t> </a:t>
            </a:r>
            <a:r>
              <a:rPr lang="en-US" i="1" dirty="0" smtClean="0"/>
              <a:t>f</a:t>
            </a:r>
            <a:r>
              <a:rPr lang="en-US" dirty="0" smtClean="0"/>
              <a:t>(</a:t>
            </a:r>
            <a:r>
              <a:rPr lang="en-US" dirty="0" err="1" smtClean="0"/>
              <a:t>x</a:t>
            </a:r>
            <a:r>
              <a:rPr lang="en-US" i="1" baseline="-25000" dirty="0" err="1" smtClean="0"/>
              <a:t>n</a:t>
            </a:r>
            <a:r>
              <a:rPr lang="en-US" i="1" dirty="0" smtClean="0"/>
              <a:t>,</a:t>
            </a:r>
            <a:r>
              <a:rPr lang="en-US" dirty="0" smtClean="0"/>
              <a:t> x</a:t>
            </a:r>
            <a:r>
              <a:rPr lang="en-US" baseline="-25000" dirty="0" smtClean="0"/>
              <a:t>n-1</a:t>
            </a:r>
            <a:r>
              <a:rPr lang="en-US" dirty="0" smtClean="0"/>
              <a:t>).</a:t>
            </a:r>
          </a:p>
          <a:p>
            <a:r>
              <a:rPr lang="en-US" dirty="0" smtClean="0"/>
              <a:t>The free variables are to be read exclusively. Expressed with the N -</a:t>
            </a:r>
            <a:r>
              <a:rPr lang="en-US" i="1" dirty="0" smtClean="0"/>
              <a:t>operato</a:t>
            </a:r>
            <a:r>
              <a:rPr lang="en-US" b="1" dirty="0" smtClean="0"/>
              <a:t>r</a:t>
            </a:r>
            <a:r>
              <a:rPr lang="en-US" i="1" dirty="0" smtClean="0"/>
              <a:t> no</a:t>
            </a:r>
            <a:r>
              <a:rPr lang="en-US" dirty="0" smtClean="0"/>
              <a:t>tation we have:	</a:t>
            </a:r>
          </a:p>
          <a:p>
            <a:r>
              <a:rPr lang="en-US" dirty="0" smtClean="0"/>
              <a:t>NN </a:t>
            </a:r>
            <a:r>
              <a:rPr lang="en-US" sz="2600" dirty="0" smtClean="0"/>
              <a:t>( N (</a:t>
            </a:r>
            <a:r>
              <a:rPr lang="en-US" sz="2600" dirty="0" err="1" smtClean="0"/>
              <a:t>N</a:t>
            </a:r>
            <a:r>
              <a:rPr lang="en-US" sz="2600" i="1" dirty="0" err="1" smtClean="0"/>
              <a:t>f</a:t>
            </a:r>
            <a:r>
              <a:rPr lang="en-US" sz="2600" dirty="0" smtClean="0"/>
              <a:t>(</a:t>
            </a:r>
            <a:r>
              <a:rPr lang="en-US" sz="2600" i="1" dirty="0" smtClean="0"/>
              <a:t>x</a:t>
            </a:r>
            <a:r>
              <a:rPr lang="en-US" sz="2600" dirty="0" smtClean="0"/>
              <a:t>1</a:t>
            </a:r>
            <a:r>
              <a:rPr lang="en-US" sz="2600" baseline="-25000" dirty="0" smtClean="0"/>
              <a:t>,</a:t>
            </a:r>
            <a:r>
              <a:rPr lang="en-US" sz="2600" dirty="0" smtClean="0"/>
              <a:t> </a:t>
            </a:r>
            <a:r>
              <a:rPr lang="en-US" sz="2600" i="1" dirty="0" smtClean="0"/>
              <a:t>x</a:t>
            </a:r>
            <a:r>
              <a:rPr lang="en-US" sz="2600" baseline="-25000" dirty="0" smtClean="0"/>
              <a:t>2</a:t>
            </a:r>
            <a:r>
              <a:rPr lang="en-US" sz="2600" dirty="0" smtClean="0"/>
              <a:t>),…, </a:t>
            </a:r>
            <a:r>
              <a:rPr lang="en-US" sz="2600" dirty="0" err="1" smtClean="0"/>
              <a:t>N</a:t>
            </a:r>
            <a:r>
              <a:rPr lang="en-US" sz="2600" i="1" dirty="0" err="1" smtClean="0"/>
              <a:t>f</a:t>
            </a:r>
            <a:r>
              <a:rPr lang="en-US" sz="2600" dirty="0" smtClean="0"/>
              <a:t>(</a:t>
            </a:r>
            <a:r>
              <a:rPr lang="en-US" sz="2600" i="1" dirty="0" smtClean="0"/>
              <a:t>x</a:t>
            </a:r>
            <a:r>
              <a:rPr lang="en-US" sz="2600" baseline="-25000" dirty="0" smtClean="0"/>
              <a:t>1,</a:t>
            </a:r>
            <a:r>
              <a:rPr lang="en-US" sz="2600" dirty="0" smtClean="0"/>
              <a:t> </a:t>
            </a:r>
            <a:r>
              <a:rPr lang="en-US" sz="2600" i="1" dirty="0" err="1" smtClean="0"/>
              <a:t>x</a:t>
            </a:r>
            <a:r>
              <a:rPr lang="en-US" sz="2600" baseline="-25000" dirty="0" err="1" smtClean="0"/>
              <a:t>n</a:t>
            </a:r>
            <a:r>
              <a:rPr lang="en-US" sz="2600" dirty="0" smtClean="0"/>
              <a:t>)</a:t>
            </a:r>
            <a:r>
              <a:rPr lang="en-US" sz="2600" b="1" dirty="0" smtClean="0"/>
              <a:t>)</a:t>
            </a:r>
            <a:r>
              <a:rPr lang="en-US" sz="2600" dirty="0" smtClean="0"/>
              <a:t> ,…,  N </a:t>
            </a:r>
            <a:r>
              <a:rPr lang="en-US" sz="2600" b="1" dirty="0" smtClean="0"/>
              <a:t>(</a:t>
            </a:r>
            <a:r>
              <a:rPr lang="en-US" sz="2600" dirty="0" err="1" smtClean="0"/>
              <a:t>N</a:t>
            </a:r>
            <a:r>
              <a:rPr lang="en-US" sz="2600" i="1" dirty="0" err="1" smtClean="0"/>
              <a:t>f</a:t>
            </a:r>
            <a:r>
              <a:rPr lang="en-US" sz="2600" dirty="0" smtClean="0"/>
              <a:t>(</a:t>
            </a:r>
            <a:r>
              <a:rPr lang="en-US" sz="2600" i="1" dirty="0" err="1" smtClean="0"/>
              <a:t>x</a:t>
            </a:r>
            <a:r>
              <a:rPr lang="en-US" sz="2600" baseline="-25000" dirty="0" err="1" smtClean="0"/>
              <a:t>n</a:t>
            </a:r>
            <a:r>
              <a:rPr lang="en-US" sz="2600" baseline="-25000" dirty="0" smtClean="0"/>
              <a:t> , </a:t>
            </a:r>
            <a:r>
              <a:rPr lang="en-US" sz="2600" i="1" dirty="0" smtClean="0"/>
              <a:t>x</a:t>
            </a:r>
            <a:r>
              <a:rPr lang="en-US" sz="2600" baseline="-25000" dirty="0" smtClean="0"/>
              <a:t>1</a:t>
            </a:r>
            <a:r>
              <a:rPr lang="en-US" sz="2600" dirty="0" smtClean="0"/>
              <a:t>),…, </a:t>
            </a:r>
            <a:r>
              <a:rPr lang="en-US" sz="2600" dirty="0" err="1" smtClean="0"/>
              <a:t>N</a:t>
            </a:r>
            <a:r>
              <a:rPr lang="en-US" sz="2600" i="1" dirty="0" err="1" smtClean="0"/>
              <a:t>f</a:t>
            </a:r>
            <a:r>
              <a:rPr lang="en-US" sz="2600" dirty="0" smtClean="0"/>
              <a:t>(</a:t>
            </a:r>
            <a:r>
              <a:rPr lang="en-US" sz="2600" i="1" dirty="0" err="1" smtClean="0"/>
              <a:t>x</a:t>
            </a:r>
            <a:r>
              <a:rPr lang="en-US" sz="2600" baseline="-25000" dirty="0" err="1" smtClean="0"/>
              <a:t>n</a:t>
            </a:r>
            <a:r>
              <a:rPr lang="en-US" sz="2600" baseline="-25000" dirty="0" smtClean="0"/>
              <a:t> , </a:t>
            </a:r>
            <a:r>
              <a:rPr lang="en-US" sz="2600" i="1" dirty="0" smtClean="0"/>
              <a:t>x</a:t>
            </a:r>
            <a:r>
              <a:rPr lang="en-US" sz="2600" baseline="-25000" dirty="0" smtClean="0"/>
              <a:t>n-1</a:t>
            </a:r>
            <a:r>
              <a:rPr lang="en-US" sz="2600" dirty="0" smtClean="0"/>
              <a:t>)</a:t>
            </a:r>
            <a:r>
              <a:rPr lang="en-US" sz="2600" b="1" dirty="0" smtClean="0"/>
              <a:t>)</a:t>
            </a:r>
            <a:r>
              <a:rPr lang="en-US" sz="2600" dirty="0" smtClean="0"/>
              <a:t> ),</a:t>
            </a:r>
          </a:p>
          <a:p>
            <a:pPr>
              <a:buNone/>
            </a:pPr>
            <a:r>
              <a:rPr lang="en-US" sz="2600" dirty="0" smtClean="0"/>
              <a:t>	</a:t>
            </a:r>
            <a:r>
              <a:rPr lang="en-US" dirty="0" smtClean="0"/>
              <a:t>where the free variables are read exclusively.  This has the same truth-conditions (over an n-element domain) as:</a:t>
            </a:r>
          </a:p>
          <a:p>
            <a:r>
              <a:rPr lang="en-US" dirty="0" smtClean="0"/>
              <a:t>(</a:t>
            </a:r>
            <a:r>
              <a:rPr lang="en-US" dirty="0" smtClean="0">
                <a:sym typeface="Symbol"/>
              </a:rPr>
              <a:t></a:t>
            </a:r>
            <a:r>
              <a:rPr lang="en-US" dirty="0" smtClean="0"/>
              <a:t>x</a:t>
            </a:r>
            <a:r>
              <a:rPr lang="en-US" baseline="-25000" dirty="0" smtClean="0"/>
              <a:t>1</a:t>
            </a:r>
            <a:r>
              <a:rPr lang="en-US" dirty="0" smtClean="0"/>
              <a:t>), (</a:t>
            </a:r>
            <a:r>
              <a:rPr lang="en-US" dirty="0" smtClean="0">
                <a:sym typeface="Symbol"/>
              </a:rPr>
              <a:t></a:t>
            </a:r>
            <a:r>
              <a:rPr lang="en-US" dirty="0" smtClean="0"/>
              <a:t>x</a:t>
            </a:r>
            <a:r>
              <a:rPr lang="en-US" baseline="-25000" dirty="0" smtClean="0"/>
              <a:t>2</a:t>
            </a:r>
            <a:r>
              <a:rPr lang="en-US" dirty="0" smtClean="0"/>
              <a:t>),…, (</a:t>
            </a:r>
            <a:r>
              <a:rPr lang="en-US" dirty="0" smtClean="0">
                <a:sym typeface="Symbol"/>
              </a:rPr>
              <a:t></a:t>
            </a:r>
            <a:r>
              <a:rPr lang="en-US" dirty="0" err="1" smtClean="0"/>
              <a:t>x</a:t>
            </a:r>
            <a:r>
              <a:rPr lang="en-US" baseline="-25000" dirty="0" err="1" smtClean="0"/>
              <a:t>n</a:t>
            </a:r>
            <a:r>
              <a:rPr lang="en-US" dirty="0" smtClean="0"/>
              <a:t>)( </a:t>
            </a:r>
            <a:r>
              <a:rPr lang="en-US" i="1" dirty="0" smtClean="0"/>
              <a:t>f</a:t>
            </a:r>
            <a:r>
              <a:rPr lang="en-US" dirty="0" smtClean="0"/>
              <a:t>(x</a:t>
            </a:r>
            <a:r>
              <a:rPr lang="en-US" baseline="-25000" dirty="0" smtClean="0"/>
              <a:t>1</a:t>
            </a:r>
            <a:r>
              <a:rPr lang="en-US" dirty="0" smtClean="0"/>
              <a:t> x</a:t>
            </a:r>
            <a:r>
              <a:rPr lang="en-US" baseline="-25000" dirty="0" smtClean="0"/>
              <a:t>2</a:t>
            </a:r>
            <a:r>
              <a:rPr lang="en-US" dirty="0" smtClean="0"/>
              <a:t>) &amp;,…,&amp; </a:t>
            </a:r>
            <a:r>
              <a:rPr lang="en-US" i="1" dirty="0" smtClean="0"/>
              <a:t>f</a:t>
            </a:r>
            <a:r>
              <a:rPr lang="en-US" dirty="0" smtClean="0"/>
              <a:t>(x</a:t>
            </a:r>
            <a:r>
              <a:rPr lang="en-US" baseline="-25000" dirty="0" smtClean="0"/>
              <a:t>1</a:t>
            </a:r>
            <a:r>
              <a:rPr lang="en-US" dirty="0" smtClean="0"/>
              <a:t> x</a:t>
            </a:r>
            <a:r>
              <a:rPr lang="en-US" baseline="-25000" dirty="0" smtClean="0"/>
              <a:t>n</a:t>
            </a:r>
            <a:r>
              <a:rPr lang="en-US" dirty="0" smtClean="0"/>
              <a:t>) :v,…,v: </a:t>
            </a:r>
          </a:p>
          <a:p>
            <a:pPr>
              <a:buNone/>
            </a:pPr>
            <a:r>
              <a:rPr lang="en-US" dirty="0" smtClean="0"/>
              <a:t>				      </a:t>
            </a:r>
            <a:r>
              <a:rPr lang="en-US" i="1" dirty="0" smtClean="0"/>
              <a:t>f</a:t>
            </a:r>
            <a:r>
              <a:rPr lang="en-US" dirty="0" smtClean="0"/>
              <a:t>(x</a:t>
            </a:r>
            <a:r>
              <a:rPr lang="en-US" baseline="-25000" dirty="0" smtClean="0"/>
              <a:t>n</a:t>
            </a:r>
            <a:r>
              <a:rPr lang="en-US" dirty="0" smtClean="0"/>
              <a:t> x</a:t>
            </a:r>
            <a:r>
              <a:rPr lang="en-US" baseline="-25000" dirty="0" smtClean="0"/>
              <a:t>1</a:t>
            </a:r>
            <a:r>
              <a:rPr lang="en-US" dirty="0" smtClean="0"/>
              <a:t>) &amp;,…,&amp; </a:t>
            </a:r>
            <a:r>
              <a:rPr lang="en-US" i="1" dirty="0" smtClean="0"/>
              <a:t>f</a:t>
            </a:r>
            <a:r>
              <a:rPr lang="en-US" dirty="0" smtClean="0"/>
              <a:t>(x</a:t>
            </a:r>
            <a:r>
              <a:rPr lang="en-US" baseline="-25000" dirty="0" smtClean="0"/>
              <a:t>n</a:t>
            </a:r>
            <a:r>
              <a:rPr lang="en-US" dirty="0" smtClean="0"/>
              <a:t> x</a:t>
            </a:r>
            <a:r>
              <a:rPr lang="en-US" baseline="-25000" dirty="0" smtClean="0"/>
              <a:t>n-1</a:t>
            </a:r>
            <a:r>
              <a:rPr lang="en-US" dirty="0" smtClean="0"/>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85000" lnSpcReduction="20000"/>
          </a:bodyPr>
          <a:lstStyle/>
          <a:p>
            <a:r>
              <a:rPr lang="en-US" dirty="0" smtClean="0"/>
              <a:t>Wittgenstein’s guess on the basis of the success of </a:t>
            </a:r>
            <a:r>
              <a:rPr lang="en-US" i="1" dirty="0" err="1" smtClean="0"/>
              <a:t>Principia’s</a:t>
            </a:r>
            <a:r>
              <a:rPr lang="en-US" dirty="0" smtClean="0"/>
              <a:t> section *9 was quite wrong.</a:t>
            </a:r>
          </a:p>
          <a:p>
            <a:r>
              <a:rPr lang="en-US" dirty="0" smtClean="0"/>
              <a:t>Quantification theory is not decidable.</a:t>
            </a:r>
          </a:p>
          <a:p>
            <a:r>
              <a:rPr lang="en-US" dirty="0" smtClean="0"/>
              <a:t>Moreover, the logical systems at the foundation of arithmetic advanced by </a:t>
            </a:r>
            <a:r>
              <a:rPr lang="en-US" dirty="0" err="1" smtClean="0"/>
              <a:t>Frege</a:t>
            </a:r>
            <a:r>
              <a:rPr lang="en-US" dirty="0" smtClean="0"/>
              <a:t> and Russell go well beyond quantification theory--  whether it be in a system where only individual variables are bound or in a system with </a:t>
            </a:r>
            <a:r>
              <a:rPr lang="en-US" dirty="0" err="1" smtClean="0"/>
              <a:t>bindable</a:t>
            </a:r>
            <a:r>
              <a:rPr lang="en-US" dirty="0" smtClean="0"/>
              <a:t> </a:t>
            </a:r>
            <a:r>
              <a:rPr lang="en-US" dirty="0" err="1" smtClean="0"/>
              <a:t>prediate</a:t>
            </a:r>
            <a:r>
              <a:rPr lang="en-US" dirty="0" smtClean="0"/>
              <a:t> variables. </a:t>
            </a:r>
          </a:p>
          <a:p>
            <a:r>
              <a:rPr lang="en-US" dirty="0" err="1" smtClean="0"/>
              <a:t>Frege</a:t>
            </a:r>
            <a:r>
              <a:rPr lang="en-US" dirty="0" smtClean="0"/>
              <a:t> and Russell advanced systems of logic which involve comprehension axioms assuring the existence for attributes (or functions in </a:t>
            </a:r>
            <a:r>
              <a:rPr lang="en-US" dirty="0" err="1" smtClean="0"/>
              <a:t>Frege’s</a:t>
            </a:r>
            <a:r>
              <a:rPr lang="en-US" dirty="0" smtClean="0"/>
              <a:t> work</a:t>
            </a:r>
            <a:r>
              <a:rPr lang="en-US" dirty="0" smtClean="0"/>
              <a:t>). Let </a:t>
            </a:r>
            <a:r>
              <a:rPr lang="en-US" dirty="0" smtClean="0"/>
              <a:t>us call these “</a:t>
            </a:r>
            <a:r>
              <a:rPr lang="en-US" baseline="30000" dirty="0" err="1" smtClean="0"/>
              <a:t>cp</a:t>
            </a:r>
            <a:r>
              <a:rPr lang="en-US" dirty="0" err="1" smtClean="0"/>
              <a:t>Logics</a:t>
            </a:r>
            <a:r>
              <a:rPr lang="en-US" dirty="0" smtClean="0"/>
              <a:t>.”</a:t>
            </a:r>
          </a:p>
          <a:p>
            <a:r>
              <a:rPr lang="en-US" dirty="0" smtClean="0"/>
              <a:t> </a:t>
            </a:r>
            <a:r>
              <a:rPr lang="en-US" dirty="0" smtClean="0">
                <a:solidFill>
                  <a:srgbClr val="FF0000"/>
                </a:solidFill>
              </a:rPr>
              <a:t>Instances of the comprehension axiom(s) of </a:t>
            </a:r>
            <a:r>
              <a:rPr lang="en-US" baseline="30000" dirty="0" err="1" smtClean="0">
                <a:solidFill>
                  <a:srgbClr val="FF0000"/>
                </a:solidFill>
              </a:rPr>
              <a:t>CP</a:t>
            </a:r>
            <a:r>
              <a:rPr lang="en-US" dirty="0" err="1" smtClean="0">
                <a:solidFill>
                  <a:srgbClr val="FF0000"/>
                </a:solidFill>
              </a:rPr>
              <a:t>Logic</a:t>
            </a:r>
            <a:r>
              <a:rPr lang="en-US" dirty="0" smtClean="0">
                <a:solidFill>
                  <a:srgbClr val="FF0000"/>
                </a:solidFill>
              </a:rPr>
              <a:t> are not generalized tautologies. They make </a:t>
            </a:r>
            <a:r>
              <a:rPr lang="en-US" baseline="30000" dirty="0" err="1" smtClean="0">
                <a:solidFill>
                  <a:srgbClr val="FF0000"/>
                </a:solidFill>
              </a:rPr>
              <a:t>CP</a:t>
            </a:r>
            <a:r>
              <a:rPr lang="en-US" dirty="0" err="1" smtClean="0">
                <a:solidFill>
                  <a:srgbClr val="FF0000"/>
                </a:solidFill>
              </a:rPr>
              <a:t>Logic</a:t>
            </a:r>
            <a:r>
              <a:rPr lang="en-US" dirty="0" smtClean="0">
                <a:solidFill>
                  <a:srgbClr val="FF0000"/>
                </a:solidFill>
              </a:rPr>
              <a:t> a genuinely informative science.</a:t>
            </a:r>
          </a:p>
          <a:p>
            <a:endParaRPr lang="en-US" dirty="0" smtClean="0">
              <a:solidFill>
                <a:srgbClr val="FF0000"/>
              </a:solidFill>
            </a:endParaRPr>
          </a:p>
          <a:p>
            <a:endParaRPr lang="en-US" dirty="0" smtClean="0"/>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0000" lnSpcReduction="20000"/>
          </a:bodyPr>
          <a:lstStyle/>
          <a:p>
            <a:r>
              <a:rPr lang="en-US" dirty="0" smtClean="0"/>
              <a:t>There are different </a:t>
            </a:r>
            <a:r>
              <a:rPr lang="en-US" baseline="30000" dirty="0" err="1" smtClean="0"/>
              <a:t>cp</a:t>
            </a:r>
            <a:r>
              <a:rPr lang="en-US" dirty="0" err="1" smtClean="0"/>
              <a:t>Logics</a:t>
            </a:r>
            <a:r>
              <a:rPr lang="en-US" dirty="0" smtClean="0"/>
              <a:t>. In</a:t>
            </a:r>
            <a:r>
              <a:rPr lang="en-US" dirty="0" smtClean="0"/>
              <a:t> </a:t>
            </a:r>
            <a:r>
              <a:rPr lang="en-US" dirty="0" err="1" smtClean="0">
                <a:solidFill>
                  <a:srgbClr val="FF0000"/>
                </a:solidFill>
              </a:rPr>
              <a:t>Frege</a:t>
            </a:r>
            <a:r>
              <a:rPr lang="en-US" dirty="0" smtClean="0"/>
              <a:t> </a:t>
            </a:r>
            <a:r>
              <a:rPr lang="en-US" dirty="0" smtClean="0"/>
              <a:t>system, </a:t>
            </a:r>
            <a:r>
              <a:rPr lang="en-US" dirty="0" smtClean="0"/>
              <a:t>functions are “unsaturated” and this demands that function symbols must always occur in function (predicate) position.</a:t>
            </a:r>
          </a:p>
          <a:p>
            <a:r>
              <a:rPr lang="en-US" dirty="0" err="1" smtClean="0"/>
              <a:t>Frege’s</a:t>
            </a:r>
            <a:r>
              <a:rPr lang="en-US" dirty="0" smtClean="0"/>
              <a:t> accepts a hierarchy of levels of functions. For instance </a:t>
            </a:r>
          </a:p>
          <a:p>
            <a:r>
              <a:rPr lang="en-US" dirty="0" smtClean="0">
                <a:sym typeface="Symbol"/>
              </a:rPr>
              <a:t>x</a:t>
            </a:r>
          </a:p>
          <a:p>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                 </a:t>
            </a:r>
          </a:p>
          <a:p>
            <a:pPr>
              <a:buNone/>
            </a:pPr>
            <a:r>
              <a:rPr lang="en-US" dirty="0">
                <a:sym typeface="Symbol"/>
              </a:rPr>
              <a:t>	</a:t>
            </a:r>
            <a:r>
              <a:rPr lang="en-US" dirty="0" smtClean="0">
                <a:sym typeface="Symbol"/>
              </a:rPr>
              <a:t>This is a variable for a quantifier binding an individual variable x, for instance (x)x,  (x)x, etc.</a:t>
            </a:r>
          </a:p>
          <a:p>
            <a:r>
              <a:rPr lang="en-US" dirty="0" smtClean="0">
                <a:sym typeface="Symbol"/>
              </a:rPr>
              <a:t></a:t>
            </a:r>
            <a:r>
              <a:rPr lang="en-US" baseline="-25000" dirty="0" smtClean="0">
                <a:sym typeface="Symbol"/>
              </a:rPr>
              <a:t></a:t>
            </a:r>
            <a:r>
              <a:rPr lang="en-US" dirty="0" smtClean="0">
                <a:sym typeface="Symbol"/>
              </a:rPr>
              <a:t>(</a:t>
            </a:r>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a:t>
            </a:r>
          </a:p>
          <a:p>
            <a:pPr>
              <a:buNone/>
            </a:pPr>
            <a:r>
              <a:rPr lang="en-US" dirty="0" smtClean="0">
                <a:sym typeface="Symbol"/>
              </a:rPr>
              <a:t>	This is a variable for a quantifier binding a predicate variable , for instance ( )(x)x, ( ) (x)x, etc.</a:t>
            </a:r>
            <a:endParaRPr lang="en-US" dirty="0" smtClean="0"/>
          </a:p>
          <a:p>
            <a:r>
              <a:rPr lang="en-US" baseline="30000" dirty="0" err="1" smtClean="0"/>
              <a:t>cp</a:t>
            </a:r>
            <a:r>
              <a:rPr lang="en-US" dirty="0" err="1" smtClean="0"/>
              <a:t>Logic</a:t>
            </a:r>
            <a:r>
              <a:rPr lang="en-US" dirty="0" smtClean="0"/>
              <a:t> involves a hierarchy of comprehension axioms for each level. For example:</a:t>
            </a:r>
          </a:p>
          <a:p>
            <a:r>
              <a:rPr lang="en-US" dirty="0" smtClean="0">
                <a:sym typeface="Symbol"/>
              </a:rPr>
              <a:t>()(x</a:t>
            </a:r>
            <a:r>
              <a:rPr lang="en-US" baseline="-25000" dirty="0" smtClean="0">
                <a:sym typeface="Symbol"/>
              </a:rPr>
              <a:t>1</a:t>
            </a:r>
            <a:r>
              <a:rPr lang="en-US" dirty="0" smtClean="0">
                <a:sym typeface="Symbol"/>
              </a:rPr>
              <a:t>),…, (</a:t>
            </a:r>
            <a:r>
              <a:rPr lang="en-US" dirty="0" err="1" smtClean="0">
                <a:sym typeface="Symbol"/>
              </a:rPr>
              <a:t>x</a:t>
            </a:r>
            <a:r>
              <a:rPr lang="en-US" baseline="-25000" dirty="0" err="1">
                <a:sym typeface="Symbol"/>
              </a:rPr>
              <a:t>n</a:t>
            </a:r>
            <a:r>
              <a:rPr lang="en-US" dirty="0" smtClean="0">
                <a:sym typeface="Symbol"/>
              </a:rPr>
              <a:t>)((x</a:t>
            </a:r>
            <a:r>
              <a:rPr lang="en-US" baseline="-25000" dirty="0" smtClean="0">
                <a:sym typeface="Symbol"/>
              </a:rPr>
              <a:t>1</a:t>
            </a:r>
            <a:r>
              <a:rPr lang="en-US" dirty="0" smtClean="0">
                <a:sym typeface="Symbol"/>
              </a:rPr>
              <a:t>,…,</a:t>
            </a:r>
            <a:r>
              <a:rPr lang="en-US" dirty="0" err="1" smtClean="0">
                <a:sym typeface="Symbol"/>
              </a:rPr>
              <a:t>x</a:t>
            </a:r>
            <a:r>
              <a:rPr lang="en-US" baseline="-25000" dirty="0" err="1" smtClean="0">
                <a:sym typeface="Symbol"/>
              </a:rPr>
              <a:t>n</a:t>
            </a:r>
            <a:r>
              <a:rPr lang="en-US" baseline="-25000" dirty="0" smtClean="0">
                <a:sym typeface="Symbol"/>
              </a:rPr>
              <a:t> </a:t>
            </a:r>
            <a:r>
              <a:rPr lang="en-US" dirty="0" smtClean="0">
                <a:sym typeface="Symbol"/>
              </a:rPr>
              <a:t>)  A) </a:t>
            </a:r>
          </a:p>
          <a:p>
            <a:r>
              <a:rPr lang="en-US" dirty="0">
                <a:sym typeface="Symbol"/>
              </a:rPr>
              <a:t>(</a:t>
            </a:r>
            <a:r>
              <a:rPr lang="en-US" dirty="0" smtClean="0">
                <a:sym typeface="Symbol"/>
              </a:rPr>
              <a:t>M)()(</a:t>
            </a:r>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  A)</a:t>
            </a:r>
          </a:p>
          <a:p>
            <a:r>
              <a:rPr lang="en-US" dirty="0" smtClean="0">
                <a:sym typeface="Symbol"/>
              </a:rPr>
              <a:t>()(M)(</a:t>
            </a:r>
            <a:r>
              <a:rPr lang="en-US" baseline="-25000" dirty="0" smtClean="0">
                <a:sym typeface="Symbol"/>
              </a:rPr>
              <a:t></a:t>
            </a:r>
            <a:r>
              <a:rPr lang="en-US" dirty="0" smtClean="0">
                <a:sym typeface="Symbol"/>
              </a:rPr>
              <a:t>(</a:t>
            </a:r>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  A).</a:t>
            </a:r>
          </a:p>
          <a:p>
            <a:endParaRPr lang="en-US" dirty="0" smtClean="0">
              <a:sym typeface="Symbol"/>
            </a:endParaRP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10000"/>
          </a:bodyPr>
          <a:lstStyle/>
          <a:p>
            <a:r>
              <a:rPr lang="en-US" dirty="0" smtClean="0"/>
              <a:t>In a </a:t>
            </a:r>
            <a:r>
              <a:rPr lang="en-US" dirty="0" err="1" smtClean="0">
                <a:solidFill>
                  <a:srgbClr val="FF0000"/>
                </a:solidFill>
              </a:rPr>
              <a:t>Russellian</a:t>
            </a:r>
            <a:r>
              <a:rPr lang="en-US" dirty="0" smtClean="0"/>
              <a:t> simple </a:t>
            </a:r>
            <a:r>
              <a:rPr lang="en-US" dirty="0" smtClean="0"/>
              <a:t>type-theory, </a:t>
            </a:r>
            <a:r>
              <a:rPr lang="en-US" dirty="0" smtClean="0"/>
              <a:t>a different notation is used. Where o is the lowest type, </a:t>
            </a:r>
          </a:p>
          <a:p>
            <a:pPr>
              <a:buNone/>
            </a:pPr>
            <a:r>
              <a:rPr lang="en-US" dirty="0" smtClean="0"/>
              <a:t>	there is an easy translation from </a:t>
            </a:r>
            <a:r>
              <a:rPr lang="en-US" dirty="0" err="1" smtClean="0"/>
              <a:t>Frege’s</a:t>
            </a:r>
            <a:r>
              <a:rPr lang="en-US" dirty="0" smtClean="0"/>
              <a:t> notion of levels to </a:t>
            </a:r>
            <a:r>
              <a:rPr lang="en-US" dirty="0" err="1" smtClean="0"/>
              <a:t>Russellian</a:t>
            </a:r>
            <a:r>
              <a:rPr lang="en-US" dirty="0" smtClean="0"/>
              <a:t> simple types. </a:t>
            </a:r>
          </a:p>
          <a:p>
            <a:pPr>
              <a:buNone/>
            </a:pPr>
            <a:r>
              <a:rPr lang="en-US" dirty="0" smtClean="0">
                <a:sym typeface="Symbol"/>
              </a:rPr>
              <a:t>		x   is transcribed as </a:t>
            </a:r>
            <a:r>
              <a:rPr lang="en-US" baseline="30000" dirty="0" smtClean="0">
                <a:sym typeface="Symbol"/>
              </a:rPr>
              <a:t>(o)</a:t>
            </a:r>
            <a:r>
              <a:rPr lang="en-US" dirty="0" smtClean="0">
                <a:sym typeface="Symbol"/>
              </a:rPr>
              <a:t>(x</a:t>
            </a:r>
            <a:r>
              <a:rPr lang="en-US" baseline="30000" dirty="0" smtClean="0">
                <a:sym typeface="Symbol"/>
              </a:rPr>
              <a:t>o</a:t>
            </a:r>
            <a:r>
              <a:rPr lang="en-US" dirty="0" smtClean="0">
                <a:sym typeface="Symbol"/>
              </a:rPr>
              <a:t>)</a:t>
            </a:r>
          </a:p>
          <a:p>
            <a:pPr>
              <a:buNone/>
            </a:pPr>
            <a:r>
              <a:rPr lang="en-US" dirty="0" smtClean="0">
                <a:sym typeface="Symbol"/>
              </a:rPr>
              <a:t>		</a:t>
            </a:r>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  is transcribed as M</a:t>
            </a:r>
            <a:r>
              <a:rPr lang="en-US" baseline="30000" dirty="0" smtClean="0">
                <a:sym typeface="Symbol"/>
              </a:rPr>
              <a:t>((o))</a:t>
            </a:r>
            <a:r>
              <a:rPr lang="en-US" dirty="0" smtClean="0">
                <a:sym typeface="Symbol"/>
              </a:rPr>
              <a:t>(</a:t>
            </a:r>
            <a:r>
              <a:rPr lang="en-US" baseline="30000" dirty="0" smtClean="0">
                <a:sym typeface="Symbol"/>
              </a:rPr>
              <a:t>(o)</a:t>
            </a:r>
            <a:r>
              <a:rPr lang="en-US" dirty="0" smtClean="0">
                <a:sym typeface="Symbol"/>
              </a:rPr>
              <a:t>)          </a:t>
            </a:r>
          </a:p>
          <a:p>
            <a:pPr>
              <a:buNone/>
            </a:pPr>
            <a:r>
              <a:rPr lang="en-US" dirty="0" smtClean="0">
                <a:sym typeface="Symbol"/>
              </a:rPr>
              <a:t>		</a:t>
            </a:r>
            <a:r>
              <a:rPr lang="en-US" baseline="-25000" dirty="0" smtClean="0">
                <a:sym typeface="Symbol"/>
              </a:rPr>
              <a:t></a:t>
            </a:r>
            <a:r>
              <a:rPr lang="en-US" dirty="0" smtClean="0">
                <a:sym typeface="Symbol"/>
              </a:rPr>
              <a:t>(</a:t>
            </a:r>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 is transcribed as </a:t>
            </a:r>
            <a:r>
              <a:rPr lang="en-US" baseline="30000" dirty="0" smtClean="0">
                <a:sym typeface="Symbol"/>
              </a:rPr>
              <a:t>(((o)))</a:t>
            </a:r>
            <a:r>
              <a:rPr lang="en-US" dirty="0" smtClean="0">
                <a:sym typeface="Symbol"/>
              </a:rPr>
              <a:t>(M</a:t>
            </a:r>
            <a:r>
              <a:rPr lang="en-US" baseline="30000" dirty="0" smtClean="0">
                <a:sym typeface="Symbol"/>
              </a:rPr>
              <a:t>((o))</a:t>
            </a:r>
            <a:r>
              <a:rPr lang="en-US" dirty="0" smtClean="0">
                <a:sym typeface="Symbol"/>
              </a:rPr>
              <a:t>) </a:t>
            </a:r>
          </a:p>
          <a:p>
            <a:r>
              <a:rPr lang="en-US" baseline="30000" dirty="0" err="1" smtClean="0"/>
              <a:t>cp</a:t>
            </a:r>
            <a:r>
              <a:rPr lang="en-US" dirty="0" err="1" smtClean="0"/>
              <a:t>Logic</a:t>
            </a:r>
            <a:r>
              <a:rPr lang="en-US" dirty="0" smtClean="0"/>
              <a:t> comprehension is then this:</a:t>
            </a:r>
          </a:p>
          <a:p>
            <a:pPr>
              <a:buNone/>
            </a:pPr>
            <a:r>
              <a:rPr lang="en-US" dirty="0" smtClean="0">
                <a:sym typeface="Symbol"/>
              </a:rPr>
              <a:t>  		 (</a:t>
            </a:r>
            <a:r>
              <a:rPr lang="en-US" baseline="30000" dirty="0" smtClean="0">
                <a:sym typeface="Symbol"/>
              </a:rPr>
              <a:t>(t1,…,</a:t>
            </a:r>
            <a:r>
              <a:rPr lang="en-US" baseline="30000" dirty="0" err="1" smtClean="0">
                <a:sym typeface="Symbol"/>
              </a:rPr>
              <a:t>tn</a:t>
            </a:r>
            <a:r>
              <a:rPr lang="en-US" baseline="30000" dirty="0" smtClean="0">
                <a:sym typeface="Symbol"/>
              </a:rPr>
              <a:t>)</a:t>
            </a:r>
            <a:r>
              <a:rPr lang="en-US" dirty="0" smtClean="0">
                <a:sym typeface="Symbol"/>
              </a:rPr>
              <a:t> )(x</a:t>
            </a:r>
            <a:r>
              <a:rPr lang="en-US" baseline="-25000" dirty="0" smtClean="0">
                <a:sym typeface="Symbol"/>
              </a:rPr>
              <a:t>1</a:t>
            </a:r>
            <a:r>
              <a:rPr lang="en-US" baseline="30000" dirty="0" smtClean="0">
                <a:sym typeface="Symbol"/>
              </a:rPr>
              <a:t>t1</a:t>
            </a:r>
            <a:r>
              <a:rPr lang="en-US" dirty="0" smtClean="0">
                <a:sym typeface="Symbol"/>
              </a:rPr>
              <a:t>),…, (</a:t>
            </a:r>
            <a:r>
              <a:rPr lang="en-US" dirty="0" err="1" smtClean="0">
                <a:sym typeface="Symbol"/>
              </a:rPr>
              <a:t>x</a:t>
            </a:r>
            <a:r>
              <a:rPr lang="en-US" baseline="-25000" dirty="0" err="1" smtClean="0">
                <a:sym typeface="Symbol"/>
              </a:rPr>
              <a:t>n</a:t>
            </a:r>
            <a:r>
              <a:rPr lang="en-US" baseline="30000" dirty="0" err="1" smtClean="0">
                <a:sym typeface="Symbol"/>
              </a:rPr>
              <a:t>tn</a:t>
            </a:r>
            <a:r>
              <a:rPr lang="en-US" dirty="0" smtClean="0">
                <a:sym typeface="Symbol"/>
              </a:rPr>
              <a:t>)((x</a:t>
            </a:r>
            <a:r>
              <a:rPr lang="en-US" baseline="-25000" dirty="0" smtClean="0">
                <a:sym typeface="Symbol"/>
              </a:rPr>
              <a:t>1</a:t>
            </a:r>
            <a:r>
              <a:rPr lang="en-US" baseline="30000" dirty="0" smtClean="0">
                <a:sym typeface="Symbol"/>
              </a:rPr>
              <a:t>t1</a:t>
            </a:r>
            <a:r>
              <a:rPr lang="en-US" dirty="0" smtClean="0">
                <a:sym typeface="Symbol"/>
              </a:rPr>
              <a:t>,…,</a:t>
            </a:r>
            <a:r>
              <a:rPr lang="en-US" dirty="0" err="1" smtClean="0">
                <a:sym typeface="Symbol"/>
              </a:rPr>
              <a:t>x</a:t>
            </a:r>
            <a:r>
              <a:rPr lang="en-US" baseline="-25000" dirty="0" err="1" smtClean="0">
                <a:sym typeface="Symbol"/>
              </a:rPr>
              <a:t>n</a:t>
            </a:r>
            <a:r>
              <a:rPr lang="en-US" baseline="30000" dirty="0" err="1" smtClean="0">
                <a:sym typeface="Symbol"/>
              </a:rPr>
              <a:t>tn</a:t>
            </a:r>
            <a:r>
              <a:rPr lang="en-US" dirty="0" smtClean="0">
                <a:sym typeface="Symbol"/>
              </a:rPr>
              <a:t>)  A).</a:t>
            </a:r>
          </a:p>
          <a:p>
            <a:r>
              <a:rPr lang="en-US" dirty="0" smtClean="0">
                <a:sym typeface="Symbol"/>
              </a:rPr>
              <a:t>In Russell’s 1905-1908 </a:t>
            </a:r>
            <a:r>
              <a:rPr lang="en-US" dirty="0" err="1" smtClean="0">
                <a:solidFill>
                  <a:srgbClr val="FF0000"/>
                </a:solidFill>
                <a:sym typeface="Symbol"/>
              </a:rPr>
              <a:t>substitutional</a:t>
            </a:r>
            <a:r>
              <a:rPr lang="en-US" dirty="0" smtClean="0">
                <a:solidFill>
                  <a:srgbClr val="FF0000"/>
                </a:solidFill>
                <a:sym typeface="Symbol"/>
              </a:rPr>
              <a:t> </a:t>
            </a:r>
            <a:r>
              <a:rPr lang="en-US" dirty="0" smtClean="0">
                <a:sym typeface="Symbol"/>
              </a:rPr>
              <a:t>theory, the comprehension principles of a simple-type theory of attributes are emulated in a type-free theory of propositions (states of affairs). </a:t>
            </a:r>
          </a:p>
          <a:p>
            <a:endParaRPr lang="en-US" dirty="0" smtClean="0">
              <a:sym typeface="Symbol"/>
            </a:endParaRPr>
          </a:p>
          <a:p>
            <a:pPr>
              <a:buNone/>
            </a:pPr>
            <a:endParaRPr lang="en-US" dirty="0" smtClean="0"/>
          </a:p>
          <a:p>
            <a:pPr>
              <a:buNone/>
            </a:pP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20000"/>
          </a:bodyPr>
          <a:lstStyle/>
          <a:p>
            <a:r>
              <a:rPr lang="en-US" baseline="30000" dirty="0" err="1" smtClean="0"/>
              <a:t>cp</a:t>
            </a:r>
            <a:r>
              <a:rPr lang="en-US" dirty="0" err="1"/>
              <a:t>L</a:t>
            </a:r>
            <a:r>
              <a:rPr lang="en-US" dirty="0" err="1" smtClean="0"/>
              <a:t>ogic</a:t>
            </a:r>
            <a:r>
              <a:rPr lang="en-US" dirty="0" smtClean="0"/>
              <a:t> is not </a:t>
            </a:r>
            <a:r>
              <a:rPr lang="en-US" dirty="0" err="1" smtClean="0"/>
              <a:t>axiomatizable</a:t>
            </a:r>
            <a:r>
              <a:rPr lang="en-US" dirty="0"/>
              <a:t> </a:t>
            </a:r>
            <a:r>
              <a:rPr lang="en-US" dirty="0" smtClean="0"/>
              <a:t>and, unlike quantification theory, it is not semantically complete with respect to its logical truths (Gödel).</a:t>
            </a:r>
          </a:p>
          <a:p>
            <a:r>
              <a:rPr lang="en-US" dirty="0" smtClean="0"/>
              <a:t>We must not hold </a:t>
            </a:r>
            <a:r>
              <a:rPr lang="en-US" dirty="0" err="1" smtClean="0"/>
              <a:t>Logicism</a:t>
            </a:r>
            <a:r>
              <a:rPr lang="en-US" dirty="0" smtClean="0"/>
              <a:t> hostage to the assumption of the </a:t>
            </a:r>
            <a:r>
              <a:rPr lang="en-US" dirty="0" err="1" smtClean="0"/>
              <a:t>axiomatizability</a:t>
            </a:r>
            <a:r>
              <a:rPr lang="en-US" dirty="0"/>
              <a:t> </a:t>
            </a:r>
            <a:r>
              <a:rPr lang="en-US" dirty="0" smtClean="0"/>
              <a:t>(semantic completeness) of logic.</a:t>
            </a:r>
          </a:p>
          <a:p>
            <a:r>
              <a:rPr lang="en-US" dirty="0" smtClean="0"/>
              <a:t>  </a:t>
            </a:r>
            <a:r>
              <a:rPr lang="en-US" dirty="0" err="1" smtClean="0"/>
              <a:t>Logicism</a:t>
            </a:r>
            <a:r>
              <a:rPr lang="en-US" dirty="0" smtClean="0"/>
              <a:t> does not require the “reduction” of arithmetic to logic in the sense of a derivation of arithmetic truths from axioms of a deductive calculus for logic.</a:t>
            </a:r>
          </a:p>
          <a:p>
            <a:r>
              <a:rPr lang="en-US" dirty="0" smtClean="0"/>
              <a:t>We must not hold </a:t>
            </a:r>
            <a:r>
              <a:rPr lang="en-US" dirty="0" err="1" smtClean="0"/>
              <a:t>logicism</a:t>
            </a:r>
            <a:r>
              <a:rPr lang="en-US" dirty="0" smtClean="0"/>
              <a:t> hostage to the assumption that Logic is a genuine science.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a:buNone/>
            </a:pPr>
            <a:r>
              <a:rPr lang="en-US" sz="2800" dirty="0" err="1" smtClean="0"/>
              <a:t>Logicism</a:t>
            </a:r>
            <a:r>
              <a:rPr lang="en-US" sz="2800" dirty="0" smtClean="0"/>
              <a:t> =</a:t>
            </a:r>
            <a:r>
              <a:rPr lang="en-US" sz="2800" dirty="0" err="1" smtClean="0"/>
              <a:t>df</a:t>
            </a:r>
            <a:r>
              <a:rPr lang="en-US" sz="2800" dirty="0" smtClean="0"/>
              <a:t> </a:t>
            </a:r>
            <a:r>
              <a:rPr lang="en-US" sz="2800" baseline="-25000" dirty="0" smtClean="0"/>
              <a:t>Wittgenstein</a:t>
            </a:r>
            <a:endParaRPr lang="en-US" sz="2800" dirty="0" smtClean="0"/>
          </a:p>
          <a:p>
            <a:pPr>
              <a:buNone/>
            </a:pPr>
            <a:r>
              <a:rPr lang="en-US" sz="2800" dirty="0" smtClean="0"/>
              <a:t>Arithmetic (calculating with operations </a:t>
            </a:r>
          </a:p>
          <a:p>
            <a:pPr>
              <a:buNone/>
            </a:pPr>
            <a:r>
              <a:rPr lang="en-US" sz="2800" dirty="0" smtClean="0"/>
              <a:t>with  numeral exponents) is a branch of </a:t>
            </a:r>
          </a:p>
          <a:p>
            <a:pPr>
              <a:buNone/>
            </a:pPr>
            <a:r>
              <a:rPr lang="en-US" sz="2800" dirty="0" smtClean="0"/>
              <a:t>Logic (= calculation </a:t>
            </a:r>
            <a:r>
              <a:rPr lang="en-US" sz="2800" dirty="0" smtClean="0"/>
              <a:t>with operations).</a:t>
            </a:r>
          </a:p>
          <a:p>
            <a:pPr>
              <a:buNone/>
            </a:pPr>
            <a:endParaRPr lang="en-US" sz="2800" dirty="0" smtClean="0"/>
          </a:p>
          <a:p>
            <a:r>
              <a:rPr lang="en-US" dirty="0" smtClean="0"/>
              <a:t>There are no sciences of Logic, Arithmetic, or Mathematics.</a:t>
            </a:r>
          </a:p>
          <a:p>
            <a:r>
              <a:rPr lang="en-US" dirty="0" smtClean="0"/>
              <a:t> There are no logical objects, propositions, numbers, or classes</a:t>
            </a:r>
            <a:r>
              <a:rPr lang="en-US" dirty="0"/>
              <a:t>.</a:t>
            </a:r>
            <a:r>
              <a:rPr lang="en-US" dirty="0" smtClean="0"/>
              <a:t> </a:t>
            </a:r>
          </a:p>
          <a:p>
            <a:pPr>
              <a:buNone/>
            </a:pPr>
            <a:r>
              <a:rPr lang="en-US" dirty="0" smtClean="0"/>
              <a:t> </a:t>
            </a:r>
            <a:r>
              <a:rPr lang="en-US" i="1" dirty="0" err="1" smtClean="0"/>
              <a:t>Tractatus</a:t>
            </a:r>
            <a:r>
              <a:rPr lang="en-US" i="1" dirty="0" smtClean="0"/>
              <a:t> </a:t>
            </a:r>
            <a:r>
              <a:rPr lang="en-US" i="1" dirty="0" err="1" smtClean="0"/>
              <a:t>Logico-Philosophicus</a:t>
            </a:r>
            <a:endParaRPr lang="en-US" i="1" dirty="0" smtClean="0"/>
          </a:p>
          <a:p>
            <a:endParaRPr lang="en-US" dirty="0"/>
          </a:p>
        </p:txBody>
      </p:sp>
      <p:pic>
        <p:nvPicPr>
          <p:cNvPr id="4" name="Picture 3" descr="wittgenstein.jpg"/>
          <p:cNvPicPr>
            <a:picLocks noChangeAspect="1"/>
          </p:cNvPicPr>
          <p:nvPr/>
        </p:nvPicPr>
        <p:blipFill>
          <a:blip r:embed="rId2"/>
          <a:stretch>
            <a:fillRect/>
          </a:stretch>
        </p:blipFill>
        <p:spPr>
          <a:xfrm>
            <a:off x="6781800" y="685800"/>
            <a:ext cx="1752600" cy="2224454"/>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r>
              <a:rPr lang="en-US" dirty="0" smtClean="0"/>
              <a:t>Often </a:t>
            </a:r>
            <a:r>
              <a:rPr lang="en-US" dirty="0" err="1" smtClean="0"/>
              <a:t>Logicism</a:t>
            </a:r>
            <a:r>
              <a:rPr lang="en-US" dirty="0" smtClean="0"/>
              <a:t> is paired with a thesis of </a:t>
            </a:r>
            <a:r>
              <a:rPr lang="en-US" dirty="0" smtClean="0">
                <a:solidFill>
                  <a:srgbClr val="FF0000"/>
                </a:solidFill>
              </a:rPr>
              <a:t>Reduction</a:t>
            </a:r>
            <a:r>
              <a:rPr lang="en-US" dirty="0" smtClean="0"/>
              <a:t>. </a:t>
            </a:r>
          </a:p>
          <a:p>
            <a:r>
              <a:rPr lang="en-US" dirty="0" err="1" smtClean="0"/>
              <a:t>Frege</a:t>
            </a:r>
            <a:r>
              <a:rPr lang="en-US" dirty="0" smtClean="0"/>
              <a:t> and Russell (mistakenly) assumed that </a:t>
            </a:r>
            <a:r>
              <a:rPr lang="en-US" baseline="30000" dirty="0" err="1" smtClean="0"/>
              <a:t>cp</a:t>
            </a:r>
            <a:r>
              <a:rPr lang="en-US" dirty="0" err="1"/>
              <a:t>L</a:t>
            </a:r>
            <a:r>
              <a:rPr lang="en-US" dirty="0" err="1" smtClean="0"/>
              <a:t>ogic</a:t>
            </a:r>
            <a:r>
              <a:rPr lang="en-US" dirty="0" smtClean="0"/>
              <a:t> is </a:t>
            </a:r>
            <a:r>
              <a:rPr lang="en-US" dirty="0" err="1" smtClean="0"/>
              <a:t>axiomatizable</a:t>
            </a:r>
            <a:r>
              <a:rPr lang="en-US" dirty="0" smtClean="0"/>
              <a:t> and semantically complete– all truths of </a:t>
            </a:r>
            <a:r>
              <a:rPr lang="en-US" baseline="30000" dirty="0" err="1" smtClean="0"/>
              <a:t>cp</a:t>
            </a:r>
            <a:r>
              <a:rPr lang="en-US" dirty="0" err="1"/>
              <a:t>L</a:t>
            </a:r>
            <a:r>
              <a:rPr lang="en-US" dirty="0" err="1" smtClean="0"/>
              <a:t>ogic</a:t>
            </a:r>
            <a:r>
              <a:rPr lang="en-US" dirty="0" smtClean="0"/>
              <a:t> are theorems. </a:t>
            </a:r>
          </a:p>
          <a:p>
            <a:r>
              <a:rPr lang="en-US" dirty="0" smtClean="0"/>
              <a:t>But the reductive thesis is not essential to </a:t>
            </a:r>
            <a:r>
              <a:rPr lang="en-US" dirty="0" err="1" smtClean="0"/>
              <a:t>it.This</a:t>
            </a:r>
            <a:r>
              <a:rPr lang="en-US" dirty="0" smtClean="0"/>
              <a:t> </a:t>
            </a:r>
            <a:r>
              <a:rPr lang="en-US" dirty="0" smtClean="0"/>
              <a:t>assumption yields deductive forms of </a:t>
            </a:r>
            <a:r>
              <a:rPr lang="en-US" dirty="0" err="1" smtClean="0"/>
              <a:t>logicism</a:t>
            </a:r>
            <a:r>
              <a:rPr lang="en-US" dirty="0" smtClean="0"/>
              <a:t> both of which are false simply because </a:t>
            </a:r>
            <a:r>
              <a:rPr lang="en-US" baseline="30000" dirty="0" err="1" smtClean="0"/>
              <a:t>cp</a:t>
            </a:r>
            <a:r>
              <a:rPr lang="en-US" dirty="0" err="1" smtClean="0"/>
              <a:t>Logic</a:t>
            </a:r>
            <a:r>
              <a:rPr lang="en-US" dirty="0" smtClean="0"/>
              <a:t> is not semantically complete:</a:t>
            </a:r>
          </a:p>
          <a:p>
            <a:r>
              <a:rPr lang="en-US" dirty="0" err="1" smtClean="0"/>
              <a:t>Frege</a:t>
            </a:r>
            <a:r>
              <a:rPr lang="en-US" dirty="0" smtClean="0"/>
              <a:t>: All of Arithmetic is deducible from </a:t>
            </a:r>
            <a:r>
              <a:rPr lang="en-US" baseline="30000" dirty="0" err="1" smtClean="0"/>
              <a:t>cp</a:t>
            </a:r>
            <a:r>
              <a:rPr lang="en-US" dirty="0" err="1" smtClean="0"/>
              <a:t>Logic</a:t>
            </a:r>
            <a:r>
              <a:rPr lang="en-US" dirty="0" smtClean="0"/>
              <a:t>.</a:t>
            </a:r>
          </a:p>
          <a:p>
            <a:r>
              <a:rPr lang="en-US" sz="3000" dirty="0" smtClean="0"/>
              <a:t>Russell: All of Mathematics is deducible from </a:t>
            </a:r>
            <a:r>
              <a:rPr lang="en-US" sz="3000" baseline="30000" dirty="0" err="1" smtClean="0"/>
              <a:t>cp</a:t>
            </a:r>
            <a:r>
              <a:rPr lang="en-US" sz="3000" dirty="0" err="1" smtClean="0"/>
              <a:t>Logic</a:t>
            </a:r>
            <a:r>
              <a:rPr lang="en-US" sz="3000" dirty="0" smtClean="0"/>
              <a:t>.</a:t>
            </a:r>
            <a:endParaRPr lang="en-US" sz="3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3400"/>
            <a:ext cx="8229600" cy="6324600"/>
          </a:xfrm>
        </p:spPr>
        <p:txBody>
          <a:bodyPr>
            <a:normAutofit fontScale="85000" lnSpcReduction="10000"/>
          </a:bodyPr>
          <a:lstStyle/>
          <a:p>
            <a:r>
              <a:rPr lang="en-US" dirty="0" smtClean="0"/>
              <a:t>We noted that instances </a:t>
            </a:r>
            <a:r>
              <a:rPr lang="en-US" dirty="0" smtClean="0"/>
              <a:t>of its comprehension axiom(s) are not generalized tautologies. In this sense,  </a:t>
            </a:r>
            <a:r>
              <a:rPr lang="en-US" baseline="30000" dirty="0" err="1" smtClean="0"/>
              <a:t>CP</a:t>
            </a:r>
            <a:r>
              <a:rPr lang="en-US" dirty="0" err="1" smtClean="0"/>
              <a:t>Logic</a:t>
            </a:r>
            <a:r>
              <a:rPr lang="en-US" dirty="0" smtClean="0"/>
              <a:t> is a genuinely informative science. </a:t>
            </a:r>
            <a:r>
              <a:rPr lang="en-US" dirty="0" err="1" smtClean="0"/>
              <a:t>Wittenstein</a:t>
            </a:r>
            <a:r>
              <a:rPr lang="en-US" dirty="0" smtClean="0"/>
              <a:t> was wrong about logic– if logic includes </a:t>
            </a:r>
            <a:r>
              <a:rPr lang="en-US" baseline="30000" dirty="0" err="1" smtClean="0"/>
              <a:t>cp</a:t>
            </a:r>
            <a:r>
              <a:rPr lang="en-US" dirty="0" err="1" smtClean="0"/>
              <a:t>Logic</a:t>
            </a:r>
            <a:r>
              <a:rPr lang="en-US" dirty="0" smtClean="0"/>
              <a:t>.</a:t>
            </a:r>
          </a:p>
          <a:p>
            <a:r>
              <a:rPr lang="en-US" i="1" dirty="0" smtClean="0"/>
              <a:t>Principia </a:t>
            </a:r>
            <a:r>
              <a:rPr lang="en-US" i="1" dirty="0" err="1" smtClean="0"/>
              <a:t>Mathematica</a:t>
            </a:r>
            <a:r>
              <a:rPr lang="en-US" dirty="0" smtClean="0"/>
              <a:t> (1910) purports to be a </a:t>
            </a:r>
            <a:r>
              <a:rPr lang="en-US" baseline="30000" dirty="0" err="1" smtClean="0"/>
              <a:t>cp</a:t>
            </a:r>
            <a:r>
              <a:rPr lang="en-US" dirty="0" err="1" smtClean="0"/>
              <a:t>Logic</a:t>
            </a:r>
            <a:r>
              <a:rPr lang="en-US" dirty="0" smtClean="0"/>
              <a:t>. But the matter is complicated.</a:t>
            </a:r>
          </a:p>
          <a:p>
            <a:r>
              <a:rPr lang="en-US" dirty="0" smtClean="0"/>
              <a:t>Russell adopted </a:t>
            </a:r>
            <a:r>
              <a:rPr lang="en-US" dirty="0" smtClean="0"/>
              <a:t>(1910) a </a:t>
            </a:r>
            <a:r>
              <a:rPr lang="en-US" dirty="0" smtClean="0"/>
              <a:t>recursive </a:t>
            </a:r>
            <a:r>
              <a:rPr lang="en-US" dirty="0" err="1" smtClean="0"/>
              <a:t>nominalistic</a:t>
            </a:r>
            <a:r>
              <a:rPr lang="en-US" dirty="0" smtClean="0"/>
              <a:t> semantics for the work (in the introduction of the first edition) according to which predicate variables are interpreted in terms of truth-conditions as applied to a hierarchy of languages.  Wittgenstein could not have failed to understand this.  </a:t>
            </a:r>
          </a:p>
          <a:p>
            <a:r>
              <a:rPr lang="en-US" dirty="0" smtClean="0"/>
              <a:t>Wittgenstein would surely accept a </a:t>
            </a:r>
            <a:r>
              <a:rPr lang="en-US" dirty="0" err="1" smtClean="0"/>
              <a:t>nominalistic</a:t>
            </a:r>
            <a:r>
              <a:rPr lang="en-US" dirty="0" smtClean="0"/>
              <a:t>  interpretation of predicate variables as consistent with his demand the logic consists of generalized tautologies. </a:t>
            </a:r>
            <a:endParaRPr lang="en-US" dirty="0" smtClean="0">
              <a:solidFill>
                <a:srgbClr val="FF0000"/>
              </a:solidFill>
            </a:endParaRP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20000"/>
          </a:bodyPr>
          <a:lstStyle/>
          <a:p>
            <a:pPr>
              <a:buNone/>
            </a:pPr>
            <a:r>
              <a:rPr lang="en-US" dirty="0" smtClean="0">
                <a:solidFill>
                  <a:srgbClr val="C00000"/>
                </a:solidFill>
              </a:rPr>
              <a:t>But, if Wittgenstein is a </a:t>
            </a:r>
            <a:r>
              <a:rPr lang="en-US" dirty="0" err="1" smtClean="0">
                <a:solidFill>
                  <a:srgbClr val="C00000"/>
                </a:solidFill>
              </a:rPr>
              <a:t>logicist</a:t>
            </a:r>
            <a:r>
              <a:rPr lang="en-US" dirty="0">
                <a:solidFill>
                  <a:srgbClr val="C00000"/>
                </a:solidFill>
              </a:rPr>
              <a:t>:</a:t>
            </a:r>
            <a:endParaRPr lang="en-US" dirty="0" smtClean="0"/>
          </a:p>
          <a:p>
            <a:r>
              <a:rPr lang="en-US" dirty="0" smtClean="0"/>
              <a:t> Why did Wittgenstein reject the </a:t>
            </a:r>
            <a:r>
              <a:rPr lang="en-US" dirty="0" err="1" smtClean="0"/>
              <a:t>Frege</a:t>
            </a:r>
            <a:r>
              <a:rPr lang="en-US" dirty="0" smtClean="0"/>
              <a:t>/Russell account of natural number?</a:t>
            </a:r>
          </a:p>
          <a:p>
            <a:r>
              <a:rPr lang="en-US" dirty="0" smtClean="0"/>
              <a:t>Ramsey writes (in a letter to his mother after having visited Wittgenstein in </a:t>
            </a:r>
            <a:r>
              <a:rPr lang="en-US" dirty="0" err="1" smtClean="0"/>
              <a:t>Puchberg</a:t>
            </a:r>
            <a:r>
              <a:rPr lang="en-US" dirty="0" smtClean="0"/>
              <a:t> 1923):</a:t>
            </a:r>
          </a:p>
          <a:p>
            <a:pPr>
              <a:buNone/>
            </a:pPr>
            <a:r>
              <a:rPr lang="en-US" dirty="0" smtClean="0"/>
              <a:t>		He [Wittgenstein] is, I can see, a little annoyed that 	Russell is doing a new edit[ion] of </a:t>
            </a:r>
            <a:r>
              <a:rPr lang="en-US" i="1" dirty="0" smtClean="0"/>
              <a:t>Principia</a:t>
            </a:r>
            <a:r>
              <a:rPr lang="en-US" dirty="0" smtClean="0"/>
              <a:t> 	because he thought he had shown R that it was so 	wrong that a new edition would be futile. It must 	be done altogether afresh. He had a week with 	Russell 4 y[ea]</a:t>
            </a:r>
            <a:r>
              <a:rPr lang="en-US" dirty="0" err="1" smtClean="0"/>
              <a:t>rs</a:t>
            </a:r>
            <a:r>
              <a:rPr lang="en-US" dirty="0" smtClean="0"/>
              <a:t> ago.* </a:t>
            </a:r>
          </a:p>
          <a:p>
            <a:pPr>
              <a:buNone/>
            </a:pPr>
            <a:r>
              <a:rPr lang="en-US" dirty="0" smtClean="0"/>
              <a:t>	* This alludes to Russell’s meeting Wittgenstein in The Hague in December 1919.</a:t>
            </a:r>
          </a:p>
          <a:p>
            <a:r>
              <a:rPr lang="en-US" dirty="0" smtClean="0"/>
              <a:t>Why did Wittgenstein maintain that </a:t>
            </a:r>
            <a:r>
              <a:rPr lang="en-US" i="1" dirty="0" smtClean="0"/>
              <a:t>Principia</a:t>
            </a:r>
            <a:r>
              <a:rPr lang="en-US" dirty="0" smtClean="0"/>
              <a:t> must be “done afresh”?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791200"/>
          </a:xfrm>
        </p:spPr>
        <p:txBody>
          <a:bodyPr>
            <a:normAutofit fontScale="47500" lnSpcReduction="20000"/>
          </a:bodyPr>
          <a:lstStyle/>
          <a:p>
            <a:r>
              <a:rPr lang="en-US" sz="5100" dirty="0" smtClean="0">
                <a:cs typeface="Times New Roman" pitchFamily="18" charset="0"/>
              </a:rPr>
              <a:t>Wittgenstein’s </a:t>
            </a:r>
            <a:r>
              <a:rPr lang="en-US" sz="5100" dirty="0" err="1" smtClean="0">
                <a:cs typeface="Times New Roman" pitchFamily="18" charset="0"/>
              </a:rPr>
              <a:t>Tractarian</a:t>
            </a:r>
            <a:r>
              <a:rPr lang="en-US" sz="5100" dirty="0" smtClean="0">
                <a:cs typeface="Times New Roman" pitchFamily="18" charset="0"/>
              </a:rPr>
              <a:t> approach construes arithmetic as “equations,” not tautologies. </a:t>
            </a:r>
          </a:p>
          <a:p>
            <a:r>
              <a:rPr lang="en-US" sz="5100" dirty="0" smtClean="0">
                <a:cs typeface="Times New Roman" pitchFamily="18" charset="0"/>
              </a:rPr>
              <a:t>Curiously, Russell had a tendency to ignore this feature of Wittgenstein’s work. It is not mentioned in his </a:t>
            </a:r>
            <a:r>
              <a:rPr lang="en-US" sz="5100" i="1" dirty="0" smtClean="0">
                <a:cs typeface="Times New Roman" pitchFamily="18" charset="0"/>
              </a:rPr>
              <a:t>Introduction to Mathematical Philosophy</a:t>
            </a:r>
            <a:r>
              <a:rPr lang="en-US" sz="5100" dirty="0" smtClean="0">
                <a:cs typeface="Times New Roman" pitchFamily="18" charset="0"/>
              </a:rPr>
              <a:t> (1919). In the first printing of the second-edition of </a:t>
            </a:r>
            <a:r>
              <a:rPr lang="en-US" sz="5100" i="1" dirty="0" smtClean="0">
                <a:cs typeface="Times New Roman" pitchFamily="18" charset="0"/>
              </a:rPr>
              <a:t>The Principles of Mathematics</a:t>
            </a:r>
            <a:r>
              <a:rPr lang="en-US" sz="5100" dirty="0" smtClean="0">
                <a:cs typeface="Times New Roman" pitchFamily="18" charset="0"/>
              </a:rPr>
              <a:t> (1937) Russell observed that </a:t>
            </a:r>
            <a:r>
              <a:rPr lang="en-US" sz="5100" i="1" dirty="0" err="1" smtClean="0">
                <a:cs typeface="Times New Roman" pitchFamily="18" charset="0"/>
              </a:rPr>
              <a:t>Principia’s</a:t>
            </a:r>
            <a:r>
              <a:rPr lang="en-US" sz="5100" i="1" dirty="0" smtClean="0">
                <a:cs typeface="Times New Roman" pitchFamily="18" charset="0"/>
              </a:rPr>
              <a:t> </a:t>
            </a:r>
            <a:r>
              <a:rPr lang="en-US" sz="5100" dirty="0" smtClean="0">
                <a:cs typeface="Times New Roman" pitchFamily="18" charset="0"/>
              </a:rPr>
              <a:t>multiplicative axiom and axiom of infinity are fully general and explained that this shows that truth and full generality (in the calculus for pure logic) do </a:t>
            </a:r>
            <a:r>
              <a:rPr lang="en-US" sz="5100" i="1" dirty="0" smtClean="0">
                <a:cs typeface="Times New Roman" pitchFamily="18" charset="0"/>
              </a:rPr>
              <a:t>not</a:t>
            </a:r>
            <a:r>
              <a:rPr lang="en-US" sz="5100" dirty="0" smtClean="0">
                <a:cs typeface="Times New Roman" pitchFamily="18" charset="0"/>
              </a:rPr>
              <a:t> form a sufficient condition for logical truth. What then, he asked, is sufficient for a statement to belong to logic (mathematics)?  Russell answers as follows: “In order that a proposition may belong to mathematics, it must have a further property: according to Wittgenstein it must be ‘tautological, ‘ and according to </a:t>
            </a:r>
            <a:r>
              <a:rPr lang="en-US" sz="5100" dirty="0" err="1" smtClean="0">
                <a:cs typeface="Times New Roman" pitchFamily="18" charset="0"/>
              </a:rPr>
              <a:t>Carnap</a:t>
            </a:r>
            <a:r>
              <a:rPr lang="en-US" sz="5100" dirty="0" smtClean="0">
                <a:cs typeface="Times New Roman" pitchFamily="18" charset="0"/>
              </a:rPr>
              <a:t> it must be ‘analytic.’”</a:t>
            </a:r>
          </a:p>
          <a:p>
            <a:pPr>
              <a:buNone/>
            </a:pPr>
            <a:endParaRPr lang="en-US" sz="3400" dirty="0" smtClean="0"/>
          </a:p>
          <a:p>
            <a:r>
              <a:rPr lang="en-US" sz="3400" dirty="0" smtClean="0"/>
              <a:t>  </a:t>
            </a:r>
            <a:r>
              <a:rPr lang="en-US" sz="3400" dirty="0" smtClean="0">
                <a:cs typeface="Times New Roman" pitchFamily="18" charset="0"/>
              </a:rPr>
              <a:t>Bertrand Russell. </a:t>
            </a:r>
            <a:r>
              <a:rPr lang="en-US" sz="3400" i="1" dirty="0" smtClean="0">
                <a:cs typeface="Times New Roman" pitchFamily="18" charset="0"/>
              </a:rPr>
              <a:t>Principles of Mathematics</a:t>
            </a:r>
            <a:r>
              <a:rPr lang="en-US" sz="3400" dirty="0" smtClean="0">
                <a:cs typeface="Times New Roman" pitchFamily="18" charset="0"/>
              </a:rPr>
              <a:t>, second edition (New York, Norton &amp; Norton, 19??), p. ix.</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85000" lnSpcReduction="20000"/>
          </a:bodyPr>
          <a:lstStyle/>
          <a:p>
            <a:r>
              <a:rPr lang="en-US" dirty="0" smtClean="0"/>
              <a:t>Wittgenstein had by now become vociferous in his objection to Russell’s repeated mischaracterization. At last, in a letter to Stanley </a:t>
            </a:r>
            <a:r>
              <a:rPr lang="en-US" dirty="0" err="1" smtClean="0"/>
              <a:t>Unwin</a:t>
            </a:r>
            <a:r>
              <a:rPr lang="en-US" dirty="0" smtClean="0"/>
              <a:t> of 17 July 1947, Russell instructed that the word “some” replace “Wittgenstein” in the passage, altering subsequent printings of the second edition of </a:t>
            </a:r>
            <a:r>
              <a:rPr lang="en-US" i="1" dirty="0" smtClean="0"/>
              <a:t>Principles</a:t>
            </a:r>
            <a:r>
              <a:rPr lang="en-US" dirty="0" smtClean="0"/>
              <a:t>.</a:t>
            </a:r>
            <a:r>
              <a:rPr lang="en-US" baseline="30000" dirty="0" smtClean="0"/>
              <a:t>  </a:t>
            </a:r>
            <a:r>
              <a:rPr lang="en-US" dirty="0" smtClean="0"/>
              <a:t>When G. H. Hardy read a paper at the Moral Sciences Club in Cambridge in 1940, he attributed to Wittgenstein the view that mathematics consists of tautologies. Reportedly, Wittgenstein attended and denied having ever held the view, pointing to himself and saying in an incredulous tone of voice: “Who I?”</a:t>
            </a:r>
          </a:p>
          <a:p>
            <a:r>
              <a:rPr lang="en-US" dirty="0" smtClean="0"/>
              <a:t>See Mays Wolfe, “Recollections of Wittgenstein,” in K. T. </a:t>
            </a:r>
            <a:r>
              <a:rPr lang="en-US" dirty="0" err="1" smtClean="0"/>
              <a:t>Fann</a:t>
            </a:r>
            <a:r>
              <a:rPr lang="en-US" dirty="0" smtClean="0"/>
              <a:t> (</a:t>
            </a:r>
            <a:r>
              <a:rPr lang="en-US" dirty="0" err="1" smtClean="0"/>
              <a:t>ed</a:t>
            </a:r>
            <a:r>
              <a:rPr lang="en-US" dirty="0" smtClean="0"/>
              <a:t>), </a:t>
            </a:r>
            <a:r>
              <a:rPr lang="en-US" i="1" dirty="0" smtClean="0"/>
              <a:t>Ludwig </a:t>
            </a:r>
            <a:r>
              <a:rPr lang="en-US" i="1" dirty="0" err="1" smtClean="0"/>
              <a:t>Wittgentein</a:t>
            </a:r>
            <a:r>
              <a:rPr lang="en-US" i="1" dirty="0" smtClean="0"/>
              <a:t>: The Man and His Philosophy</a:t>
            </a:r>
            <a:r>
              <a:rPr lang="en-US" dirty="0" smtClean="0"/>
              <a:t> (New Jersey, 1967), p. 82.</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r>
              <a:rPr lang="en-US" dirty="0" smtClean="0"/>
              <a:t>But if Wittgenstein is a </a:t>
            </a:r>
            <a:r>
              <a:rPr lang="en-US" dirty="0" err="1" smtClean="0"/>
              <a:t>logicist</a:t>
            </a:r>
            <a:r>
              <a:rPr lang="en-US" dirty="0" smtClean="0"/>
              <a:t>, then these passages do not show his rejection of </a:t>
            </a:r>
            <a:r>
              <a:rPr lang="en-US" dirty="0" err="1" smtClean="0"/>
              <a:t>logicism</a:t>
            </a:r>
            <a:r>
              <a:rPr lang="en-US" dirty="0" smtClean="0"/>
              <a:t>. So what, precisely, were Wittgenstein’s objection to </a:t>
            </a:r>
            <a:r>
              <a:rPr lang="en-US" i="1" dirty="0" smtClean="0"/>
              <a:t>Principia</a:t>
            </a:r>
            <a:r>
              <a:rPr lang="en-US" dirty="0" smtClean="0"/>
              <a:t>? There were two fundamental objections:</a:t>
            </a:r>
          </a:p>
          <a:p>
            <a:pPr marL="971550" lvl="1" indent="-514350">
              <a:buAutoNum type="arabicParenR"/>
            </a:pPr>
            <a:r>
              <a:rPr lang="en-US" i="1" dirty="0" err="1" smtClean="0"/>
              <a:t>Principia’s</a:t>
            </a:r>
            <a:r>
              <a:rPr lang="en-US" i="1" dirty="0" smtClean="0"/>
              <a:t> </a:t>
            </a:r>
            <a:r>
              <a:rPr lang="en-US" dirty="0" err="1" smtClean="0"/>
              <a:t>nominalistic</a:t>
            </a:r>
            <a:r>
              <a:rPr lang="en-US" dirty="0" smtClean="0"/>
              <a:t> semantics cannot validate full comprehension principles. It validates only “predicative comprehension”. This is Wittgenstein’s objection to </a:t>
            </a:r>
            <a:r>
              <a:rPr lang="en-US" i="1" dirty="0" err="1" smtClean="0"/>
              <a:t>Principia’s</a:t>
            </a:r>
            <a:r>
              <a:rPr lang="en-US" dirty="0" smtClean="0"/>
              <a:t> “Axiom of Reducibility”.</a:t>
            </a:r>
          </a:p>
          <a:p>
            <a:pPr marL="971550" lvl="1" indent="-514350">
              <a:buAutoNum type="arabicParenR"/>
            </a:pPr>
            <a:r>
              <a:rPr lang="en-US" dirty="0" smtClean="0"/>
              <a:t>Identity is a pseudo-predicate that must be eliminated from logical notation.</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92500"/>
          </a:bodyPr>
          <a:lstStyle/>
          <a:p>
            <a:r>
              <a:rPr lang="en-US" dirty="0" smtClean="0"/>
              <a:t>Wittgenstein rejected the </a:t>
            </a:r>
            <a:r>
              <a:rPr lang="en-US" dirty="0" err="1" smtClean="0"/>
              <a:t>Frege</a:t>
            </a:r>
            <a:r>
              <a:rPr lang="en-US" dirty="0" smtClean="0"/>
              <a:t>/Russell account of natural number because of his thesis that </a:t>
            </a:r>
            <a:r>
              <a:rPr lang="en-US" dirty="0" smtClean="0">
                <a:solidFill>
                  <a:srgbClr val="C00000"/>
                </a:solidFill>
              </a:rPr>
              <a:t>identity is a pseudo-predicate</a:t>
            </a:r>
            <a:r>
              <a:rPr lang="en-US" dirty="0" smtClean="0"/>
              <a:t>. He took his greatest achievement to be his discovery of how to supplant identity with exclusive quantifiers in a way that infinity is shown by a proper symbolism for logic (and not said).</a:t>
            </a:r>
          </a:p>
          <a:p>
            <a:r>
              <a:rPr lang="en-US" dirty="0" smtClean="0"/>
              <a:t>Russell ignored it!  </a:t>
            </a:r>
          </a:p>
          <a:p>
            <a:r>
              <a:rPr lang="en-US" dirty="0" smtClean="0"/>
              <a:t>It is not even mentioned with the valuation of Wittgenstein’s other ideas in Russell’s introduction to </a:t>
            </a:r>
            <a:r>
              <a:rPr lang="en-US" i="1" dirty="0" err="1" smtClean="0"/>
              <a:t>Principia’s</a:t>
            </a:r>
            <a:r>
              <a:rPr lang="en-US" dirty="0" smtClean="0"/>
              <a:t> 1925 second edition.</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10000"/>
          </a:bodyPr>
          <a:lstStyle/>
          <a:p>
            <a:r>
              <a:rPr lang="en-US" dirty="0" smtClean="0"/>
              <a:t>Wittgenstein first came to the thesis that identity is a pseudo-predicate in Norway– well before he thought to offer any new form of </a:t>
            </a:r>
            <a:r>
              <a:rPr lang="en-US" dirty="0" err="1" smtClean="0"/>
              <a:t>logicism</a:t>
            </a:r>
            <a:r>
              <a:rPr lang="en-US" dirty="0" smtClean="0"/>
              <a:t>. He originally imagined that the elimination of identity would be a great benefit in avoiding </a:t>
            </a:r>
            <a:r>
              <a:rPr lang="en-US" i="1" dirty="0" err="1" smtClean="0"/>
              <a:t>Principia’s</a:t>
            </a:r>
            <a:r>
              <a:rPr lang="en-US" i="1" dirty="0" smtClean="0"/>
              <a:t> </a:t>
            </a:r>
            <a:r>
              <a:rPr lang="en-US" dirty="0" smtClean="0"/>
              <a:t>“axiom of infinity.”</a:t>
            </a:r>
          </a:p>
          <a:p>
            <a:r>
              <a:rPr lang="en-US" i="1" dirty="0" smtClean="0"/>
              <a:t>TLP 5.535  </a:t>
            </a:r>
            <a:r>
              <a:rPr lang="en-US" dirty="0" smtClean="0"/>
              <a:t>This also disposes of all the problems that were connected with such pseudo-propositions. The solution of all the problems that Russell’s ‘axiom of infinity’ brings with it can be given at this point. What the axiom of infinity is intended to say would express itself in a language through the existence of infinitely many names with different meanings.</a:t>
            </a:r>
          </a:p>
          <a:p>
            <a:r>
              <a:rPr lang="en-US" i="1" dirty="0" smtClean="0"/>
              <a:t>TLP 4.24  </a:t>
            </a:r>
            <a:r>
              <a:rPr lang="en-US" dirty="0" smtClean="0"/>
              <a:t>Names are simple symbols: I indicate them by singles letters (‘x’, ‘y’, ‘z’). </a:t>
            </a:r>
          </a:p>
          <a:p>
            <a:endParaRPr lang="en-US" dirty="0" smtClean="0"/>
          </a:p>
          <a:p>
            <a:pPr>
              <a:buNone/>
            </a:pPr>
            <a:endParaRPr lang="en-US" dirty="0" smtClean="0"/>
          </a:p>
          <a:p>
            <a:pPr>
              <a:buNone/>
            </a:pP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ittgensteinNumber.bmp"/>
          <p:cNvPicPr>
            <a:picLocks noGrp="1" noChangeAspect="1"/>
          </p:cNvPicPr>
          <p:nvPr>
            <p:ph idx="1"/>
          </p:nvPr>
        </p:nvPicPr>
        <p:blipFill>
          <a:blip r:embed="rId2"/>
          <a:stretch>
            <a:fillRect/>
          </a:stretch>
        </p:blipFill>
        <p:spPr>
          <a:xfrm>
            <a:off x="1600200" y="1219200"/>
            <a:ext cx="5407838" cy="4194865"/>
          </a:xfrm>
          <a:scene3d>
            <a:camera prst="orthographicFront">
              <a:rot lat="0" lon="0" rev="0"/>
            </a:camera>
            <a:lightRig rig="threePt" dir="t"/>
          </a:scene3d>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i="1" dirty="0" smtClean="0"/>
              <a:t>TLP 5.533  </a:t>
            </a:r>
            <a:r>
              <a:rPr lang="en-US" dirty="0" smtClean="0"/>
              <a:t>The identity sign, therefore, is not an essential constituent of conceptual notation. </a:t>
            </a:r>
          </a:p>
          <a:p>
            <a:r>
              <a:rPr lang="en-US" dirty="0" smtClean="0"/>
              <a:t>TPL 5.534  And now we see that in a correct conceptual notation pseudo-propositions like ‘a=a’, ‘a=b &amp; b=c .</a:t>
            </a:r>
            <a:r>
              <a:rPr lang="en-US" dirty="0" smtClean="0">
                <a:sym typeface="Symbol"/>
              </a:rPr>
              <a:t></a:t>
            </a:r>
            <a:r>
              <a:rPr lang="en-US" dirty="0" smtClean="0"/>
              <a:t>. a=c’, ‘(</a:t>
            </a:r>
            <a:r>
              <a:rPr lang="en-US" dirty="0" smtClean="0">
                <a:sym typeface="Symbol"/>
              </a:rPr>
              <a:t></a:t>
            </a:r>
            <a:r>
              <a:rPr lang="en-US" dirty="0" smtClean="0"/>
              <a:t>x)(x=x)’, ‘(</a:t>
            </a:r>
            <a:r>
              <a:rPr lang="en-US" dirty="0" smtClean="0">
                <a:sym typeface="Symbol"/>
              </a:rPr>
              <a:t></a:t>
            </a:r>
            <a:r>
              <a:rPr lang="en-US" dirty="0" smtClean="0"/>
              <a:t>x)(x=a),’ etc., cannot even be written down.</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lnSpcReduction="10000"/>
          </a:bodyPr>
          <a:lstStyle/>
          <a:p>
            <a:r>
              <a:rPr lang="en-US" dirty="0" err="1" smtClean="0"/>
              <a:t>Wittgenstien</a:t>
            </a:r>
            <a:r>
              <a:rPr lang="en-US" dirty="0" smtClean="0"/>
              <a:t> </a:t>
            </a:r>
            <a:r>
              <a:rPr lang="en-US" dirty="0" smtClean="0"/>
              <a:t>rejected the </a:t>
            </a:r>
            <a:r>
              <a:rPr lang="en-US" dirty="0" err="1" smtClean="0"/>
              <a:t>Frege</a:t>
            </a:r>
            <a:r>
              <a:rPr lang="en-US" dirty="0" smtClean="0"/>
              <a:t>/Russell analysis of natural number in terms of relations of one-one correspondence.</a:t>
            </a:r>
          </a:p>
          <a:p>
            <a:r>
              <a:rPr lang="en-US" dirty="0" smtClean="0"/>
              <a:t>He offered a new analysis of logic according to which </a:t>
            </a:r>
            <a:r>
              <a:rPr lang="en-US" dirty="0" smtClean="0">
                <a:solidFill>
                  <a:srgbClr val="C00000"/>
                </a:solidFill>
              </a:rPr>
              <a:t>logic consists in calculations of operations</a:t>
            </a:r>
            <a:r>
              <a:rPr lang="en-US" dirty="0" smtClean="0"/>
              <a:t>. </a:t>
            </a:r>
          </a:p>
          <a:p>
            <a:r>
              <a:rPr lang="en-US" dirty="0" smtClean="0"/>
              <a:t>The calculation of tautologies and quantificational truths involves employing the</a:t>
            </a:r>
          </a:p>
          <a:p>
            <a:pPr>
              <a:buNone/>
            </a:pPr>
            <a:r>
              <a:rPr lang="en-US" dirty="0" smtClean="0"/>
              <a:t>	 N-operator. </a:t>
            </a:r>
          </a:p>
          <a:p>
            <a:r>
              <a:rPr lang="en-US" dirty="0" smtClean="0"/>
              <a:t>The calculation of arithmetic truths involves operations with numeral exponents.</a:t>
            </a:r>
          </a:p>
          <a:p>
            <a:pPr>
              <a:buNone/>
            </a:pPr>
            <a:endParaRPr lang="en-US" dirty="0" smtClean="0"/>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noChangeArrowheads="1"/>
          </p:cNvSpPr>
          <p:nvPr>
            <p:ph type="body" idx="1"/>
          </p:nvPr>
        </p:nvSpPr>
        <p:spPr>
          <a:xfrm>
            <a:off x="457200" y="381000"/>
            <a:ext cx="8229600" cy="5745163"/>
          </a:xfrm>
        </p:spPr>
        <p:txBody>
          <a:bodyPr/>
          <a:lstStyle/>
          <a:p>
            <a:pPr eaLnBrk="1" hangingPunct="1">
              <a:lnSpc>
                <a:spcPct val="80000"/>
              </a:lnSpc>
            </a:pPr>
            <a:r>
              <a:rPr lang="en-US" sz="2400" dirty="0" smtClean="0"/>
              <a:t>The challenge of building identity into scaffolding is formidable, however. Wittgenstein acknowledged the difficulties.  Writing to Russell from Norway in 1913, he says </a:t>
            </a:r>
          </a:p>
          <a:p>
            <a:pPr eaLnBrk="1" hangingPunct="1">
              <a:lnSpc>
                <a:spcPct val="80000"/>
              </a:lnSpc>
            </a:pPr>
            <a:endParaRPr lang="en-US" sz="2400" dirty="0" smtClean="0"/>
          </a:p>
          <a:p>
            <a:pPr eaLnBrk="1" hangingPunct="1">
              <a:lnSpc>
                <a:spcPct val="80000"/>
              </a:lnSpc>
            </a:pPr>
            <a:endParaRPr lang="en-US" sz="2400" dirty="0" smtClean="0"/>
          </a:p>
          <a:p>
            <a:pPr eaLnBrk="1" hangingPunct="1">
              <a:lnSpc>
                <a:spcPct val="80000"/>
              </a:lnSpc>
              <a:buNone/>
            </a:pPr>
            <a:r>
              <a:rPr lang="en-US" sz="2400" dirty="0" smtClean="0"/>
              <a:t>	“… identity is the very Devil and immensely important; very much more so that I thought… I have all sorts of ideas for a solution of the problem but could not yet arrive at anything definite.  However, I don’t lose courage and go on thinking.” (Ludwig Wittgenstein,</a:t>
            </a:r>
            <a:r>
              <a:rPr lang="en-US" sz="2400" i="1" dirty="0" smtClean="0"/>
              <a:t> Notebooks 1914-1916</a:t>
            </a:r>
            <a:r>
              <a:rPr lang="en-US" sz="2400" dirty="0" smtClean="0"/>
              <a:t>, p. 123). </a:t>
            </a:r>
          </a:p>
          <a:p>
            <a:pPr eaLnBrk="1" hangingPunct="1">
              <a:lnSpc>
                <a:spcPct val="80000"/>
              </a:lnSpc>
            </a:pPr>
            <a:endParaRPr lang="en-US" sz="2400" b="1" i="1" dirty="0" smtClean="0"/>
          </a:p>
          <a:p>
            <a:pPr eaLnBrk="1" hangingPunct="1">
              <a:lnSpc>
                <a:spcPct val="80000"/>
              </a:lnSpc>
            </a:pPr>
            <a:r>
              <a:rPr lang="en-US" sz="2400" dirty="0" smtClean="0"/>
              <a:t>Wittgenstein held that a proper symbolism—a symbolism in which logical notions are embedded in the syntactic forms—would build identity and difference into the employment of quantifiers and variables themselves.  He thought he had accomplished this in the </a:t>
            </a:r>
            <a:r>
              <a:rPr lang="en-US" sz="2400" i="1" dirty="0" err="1" smtClean="0"/>
              <a:t>Tractatus</a:t>
            </a:r>
            <a:r>
              <a:rPr lang="en-US" sz="2400" dirty="0" smtClean="0"/>
              <a:t>.  The devil is in the details, however. </a:t>
            </a:r>
            <a:r>
              <a:rPr lang="en-US" sz="2000" dirty="0" smtClean="0"/>
              <a:t/>
            </a:r>
            <a:br>
              <a:rPr lang="en-US" sz="2000" dirty="0" smtClean="0"/>
            </a:br>
            <a:endParaRPr lang="en-US" sz="2000"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lnSpcReduction="10000"/>
          </a:bodyPr>
          <a:lstStyle/>
          <a:p>
            <a:r>
              <a:rPr lang="en-US" dirty="0" smtClean="0"/>
              <a:t>Understanding the situation is made difficult by the fact that (until very recently) there were no formal deductive systems for Wittgenstein’s exclusive quantifiers!</a:t>
            </a:r>
          </a:p>
          <a:p>
            <a:r>
              <a:rPr lang="en-US" dirty="0" smtClean="0"/>
              <a:t>The two recent formal systems for exclusive quantifiers are:</a:t>
            </a:r>
          </a:p>
          <a:p>
            <a:pPr>
              <a:buNone/>
            </a:pPr>
            <a:r>
              <a:rPr lang="en-US" dirty="0" smtClean="0"/>
              <a:t>	Kai </a:t>
            </a:r>
            <a:r>
              <a:rPr lang="en-US" dirty="0" err="1" smtClean="0"/>
              <a:t>Wehmeier</a:t>
            </a:r>
            <a:r>
              <a:rPr lang="en-US" dirty="0" smtClean="0"/>
              <a:t>, “Wittgenstein’s Predicate Logic,” </a:t>
            </a:r>
            <a:r>
              <a:rPr lang="en-US" i="1" dirty="0" smtClean="0"/>
              <a:t>Notre Dame Journal of Formal Logic </a:t>
            </a:r>
            <a:r>
              <a:rPr lang="en-US" dirty="0" smtClean="0"/>
              <a:t>45 (2004), pp. 1-11.</a:t>
            </a:r>
          </a:p>
          <a:p>
            <a:pPr>
              <a:buNone/>
            </a:pPr>
            <a:r>
              <a:rPr lang="en-US" dirty="0" smtClean="0"/>
              <a:t>	Gregory Landini, “Wittgenstein’s Apprenticeship with Russell (Oxford, 2007).</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943600"/>
          </a:xfrm>
        </p:spPr>
        <p:txBody>
          <a:bodyPr>
            <a:normAutofit/>
          </a:bodyPr>
          <a:lstStyle/>
          <a:p>
            <a:r>
              <a:rPr lang="en-US" dirty="0" smtClean="0"/>
              <a:t>In </a:t>
            </a:r>
            <a:r>
              <a:rPr lang="en-US" dirty="0" err="1" smtClean="0"/>
              <a:t>Wehmeier’s</a:t>
            </a:r>
            <a:r>
              <a:rPr lang="en-US" dirty="0" smtClean="0"/>
              <a:t> development, finite models are allowed. This is what we might expect of a theory of logical truth as true in domains of varying cardinality (finite and infinite).</a:t>
            </a:r>
          </a:p>
          <a:p>
            <a:r>
              <a:rPr lang="en-US" dirty="0" smtClean="0"/>
              <a:t>In </a:t>
            </a:r>
            <a:r>
              <a:rPr lang="en-US" dirty="0" err="1" smtClean="0"/>
              <a:t>Landini’s</a:t>
            </a:r>
            <a:r>
              <a:rPr lang="en-US" dirty="0" smtClean="0"/>
              <a:t> development, only modals of infinite cardinality are allowed. </a:t>
            </a:r>
          </a:p>
          <a:p>
            <a:r>
              <a:rPr lang="en-US" dirty="0" smtClean="0"/>
              <a:t>Which best fits the </a:t>
            </a:r>
            <a:r>
              <a:rPr lang="en-US" i="1" dirty="0" err="1" smtClean="0"/>
              <a:t>Tractatus</a:t>
            </a:r>
            <a:r>
              <a:rPr lang="en-US" dirty="0" smtClean="0"/>
              <a:t>?</a:t>
            </a:r>
          </a:p>
          <a:p>
            <a:pPr>
              <a:buNone/>
            </a:pPr>
            <a:endParaRPr lang="en-US"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20000"/>
          </a:bodyPr>
          <a:lstStyle/>
          <a:p>
            <a:r>
              <a:rPr lang="en-US" dirty="0" smtClean="0"/>
              <a:t>Wittgenstein was earnestly trying to help to dissolve the problem of </a:t>
            </a:r>
            <a:r>
              <a:rPr lang="en-US" i="1" dirty="0" err="1" smtClean="0"/>
              <a:t>Principia’s</a:t>
            </a:r>
            <a:r>
              <a:rPr lang="en-US" dirty="0" smtClean="0"/>
              <a:t> “axiom” of infinity . </a:t>
            </a:r>
          </a:p>
          <a:p>
            <a:r>
              <a:rPr lang="en-US" dirty="0" smtClean="0"/>
              <a:t>The statement of the infinity of natural numbers can be formulated in </a:t>
            </a:r>
            <a:r>
              <a:rPr lang="en-US" dirty="0" err="1" smtClean="0"/>
              <a:t>Fregean</a:t>
            </a:r>
            <a:r>
              <a:rPr lang="en-US" dirty="0" smtClean="0"/>
              <a:t> notion as follows:</a:t>
            </a:r>
          </a:p>
          <a:p>
            <a:pPr>
              <a:buNone/>
            </a:pPr>
            <a:r>
              <a:rPr lang="en-US" dirty="0" smtClean="0">
                <a:sym typeface="Symbol"/>
              </a:rPr>
              <a:t>		(M)( N</a:t>
            </a:r>
            <a:r>
              <a:rPr lang="en-US" baseline="-25000" dirty="0" smtClean="0">
                <a:sym typeface="Symbol"/>
              </a:rPr>
              <a:t></a:t>
            </a:r>
            <a:r>
              <a:rPr lang="en-US" dirty="0" smtClean="0">
                <a:sym typeface="Symbol"/>
              </a:rPr>
              <a:t>(</a:t>
            </a:r>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  ()(</a:t>
            </a:r>
            <a:r>
              <a:rPr lang="en-US" dirty="0" err="1" smtClean="0">
                <a:sym typeface="Symbol"/>
              </a:rPr>
              <a:t>M</a:t>
            </a:r>
            <a:r>
              <a:rPr lang="en-US" baseline="-25000" dirty="0" err="1" smtClean="0">
                <a:sym typeface="Symbol"/>
              </a:rPr>
              <a:t>x</a:t>
            </a:r>
            <a:r>
              <a:rPr lang="en-US" dirty="0" err="1" smtClean="0">
                <a:sym typeface="Symbol"/>
              </a:rPr>
              <a:t>x</a:t>
            </a:r>
            <a:r>
              <a:rPr lang="en-US" dirty="0" smtClean="0">
                <a:sym typeface="Symbol"/>
              </a:rPr>
              <a:t>  (x)x ))</a:t>
            </a:r>
            <a:endParaRPr lang="en-US" dirty="0" smtClean="0"/>
          </a:p>
          <a:p>
            <a:pPr>
              <a:buNone/>
            </a:pPr>
            <a:r>
              <a:rPr lang="en-US" dirty="0" smtClean="0"/>
              <a:t>	If M is a </a:t>
            </a:r>
            <a:r>
              <a:rPr lang="en-US" dirty="0" err="1" smtClean="0"/>
              <a:t>natual</a:t>
            </a:r>
            <a:r>
              <a:rPr lang="en-US" dirty="0" smtClean="0"/>
              <a:t> number, then if there are M many </a:t>
            </a:r>
            <a:r>
              <a:rPr lang="en-US" dirty="0" smtClean="0">
                <a:sym typeface="Symbol"/>
              </a:rPr>
              <a:t>’s then something is not a .</a:t>
            </a:r>
          </a:p>
          <a:p>
            <a:r>
              <a:rPr lang="en-US" dirty="0" smtClean="0">
                <a:sym typeface="Symbol"/>
              </a:rPr>
              <a:t>  </a:t>
            </a:r>
            <a:r>
              <a:rPr lang="en-US" dirty="0" smtClean="0"/>
              <a:t>Every instance of this axiom is a theorem of Wittgenstein’s theory of exclusive quantifiers. Infinity is shown with the very presence of infinitely many distinct variables in the language for logic.  </a:t>
            </a:r>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096000"/>
          </a:xfrm>
        </p:spPr>
        <p:txBody>
          <a:bodyPr>
            <a:normAutofit fontScale="62500" lnSpcReduction="20000"/>
          </a:bodyPr>
          <a:lstStyle/>
          <a:p>
            <a:r>
              <a:rPr lang="en-US" dirty="0" smtClean="0"/>
              <a:t>As in classical predicate logic, we have the theorem:</a:t>
            </a:r>
          </a:p>
          <a:p>
            <a:pPr>
              <a:buNone/>
            </a:pPr>
            <a:r>
              <a:rPr lang="en-US" dirty="0" smtClean="0">
                <a:sym typeface="Symbol"/>
              </a:rPr>
              <a:t>		(x)Ax  (x)Ax. </a:t>
            </a:r>
          </a:p>
          <a:p>
            <a:pPr>
              <a:buNone/>
            </a:pPr>
            <a:r>
              <a:rPr lang="en-US" dirty="0" smtClean="0">
                <a:sym typeface="Symbol"/>
              </a:rPr>
              <a:t>	 If there are exactly zero many A’s then something is not an A.</a:t>
            </a:r>
          </a:p>
          <a:p>
            <a:pPr>
              <a:lnSpc>
                <a:spcPct val="90000"/>
              </a:lnSpc>
              <a:buNone/>
            </a:pPr>
            <a:r>
              <a:rPr lang="en-US" b="1" dirty="0" smtClean="0"/>
              <a:t>		0</a:t>
            </a:r>
            <a:r>
              <a:rPr lang="en-US" i="1" dirty="0" smtClean="0"/>
              <a:t>x</a:t>
            </a:r>
            <a:r>
              <a:rPr lang="en-US" dirty="0" smtClean="0"/>
              <a:t>A</a:t>
            </a:r>
            <a:r>
              <a:rPr lang="en-US" i="1" dirty="0" smtClean="0"/>
              <a:t>x</a:t>
            </a:r>
            <a:r>
              <a:rPr lang="en-US" dirty="0" smtClean="0"/>
              <a:t>   </a:t>
            </a:r>
            <a:r>
              <a:rPr lang="en-US" dirty="0" smtClean="0">
                <a:sym typeface="Symbol" pitchFamily="18" charset="2"/>
              </a:rPr>
              <a:t></a:t>
            </a:r>
            <a:r>
              <a:rPr lang="en-US" dirty="0" smtClean="0"/>
              <a:t>  (</a:t>
            </a:r>
            <a:r>
              <a:rPr lang="en-US" dirty="0" smtClean="0">
                <a:sym typeface="Symbol" pitchFamily="18" charset="2"/>
              </a:rPr>
              <a:t></a:t>
            </a:r>
            <a:r>
              <a:rPr lang="en-US" i="1" dirty="0" smtClean="0"/>
              <a:t>x</a:t>
            </a:r>
            <a:r>
              <a:rPr lang="en-US" dirty="0" smtClean="0"/>
              <a:t>) </a:t>
            </a:r>
            <a:r>
              <a:rPr lang="en-US" dirty="0" smtClean="0">
                <a:sym typeface="Symbol" pitchFamily="18" charset="2"/>
              </a:rPr>
              <a:t></a:t>
            </a:r>
            <a:r>
              <a:rPr lang="en-US" dirty="0" smtClean="0"/>
              <a:t>A</a:t>
            </a:r>
            <a:r>
              <a:rPr lang="en-US" i="1" dirty="0" smtClean="0"/>
              <a:t>x</a:t>
            </a:r>
            <a:endParaRPr lang="en-US" dirty="0" smtClean="0">
              <a:sym typeface="Symbol"/>
            </a:endParaRPr>
          </a:p>
          <a:p>
            <a:r>
              <a:rPr lang="en-US" dirty="0" smtClean="0">
                <a:sym typeface="Symbol"/>
              </a:rPr>
              <a:t>In exclusive quantifiers, however, we also have the following theorem:</a:t>
            </a:r>
          </a:p>
          <a:p>
            <a:pPr>
              <a:buNone/>
            </a:pPr>
            <a:r>
              <a:rPr lang="en-US" dirty="0" smtClean="0">
                <a:sym typeface="Symbol"/>
              </a:rPr>
              <a:t>		(x)(x &amp; (</a:t>
            </a:r>
            <a:r>
              <a:rPr lang="en-US" dirty="0" err="1" smtClean="0">
                <a:sym typeface="Symbol"/>
              </a:rPr>
              <a:t>z</a:t>
            </a:r>
            <a:r>
              <a:rPr lang="en-US" baseline="30000" dirty="0" err="1" smtClean="0">
                <a:sym typeface="Symbol"/>
              </a:rPr>
              <a:t>x</a:t>
            </a:r>
            <a:r>
              <a:rPr lang="en-US" dirty="0" smtClean="0">
                <a:sym typeface="Symbol"/>
              </a:rPr>
              <a:t>)  z)  (x)  x. </a:t>
            </a:r>
            <a:endParaRPr lang="en-US" dirty="0" smtClean="0"/>
          </a:p>
          <a:p>
            <a:pPr>
              <a:buNone/>
            </a:pPr>
            <a:r>
              <a:rPr lang="en-US" dirty="0" smtClean="0">
                <a:sym typeface="Symbol"/>
              </a:rPr>
              <a:t>	The antecedent statement in exclusive quantifiers, which </a:t>
            </a:r>
            <a:r>
              <a:rPr lang="en-US" dirty="0" smtClean="0"/>
              <a:t>says that there is exactly one thing that is an A, shows (in its use of bound variables) that something is not an A. </a:t>
            </a:r>
            <a:endParaRPr lang="en-US" dirty="0" smtClean="0">
              <a:cs typeface="Arial" charset="0"/>
              <a:sym typeface="WP MathA" pitchFamily="2" charset="2"/>
            </a:endParaRPr>
          </a:p>
          <a:p>
            <a:pPr>
              <a:buNone/>
            </a:pPr>
            <a:r>
              <a:rPr lang="en-US" b="1" dirty="0" smtClean="0">
                <a:cs typeface="Arial" charset="0"/>
                <a:sym typeface="WP MathA" pitchFamily="2" charset="2"/>
              </a:rPr>
              <a:t>		</a:t>
            </a:r>
            <a:r>
              <a:rPr lang="en-US" b="1" dirty="0" smtClean="0"/>
              <a:t>1</a:t>
            </a:r>
            <a:r>
              <a:rPr lang="en-US" dirty="0" smtClean="0"/>
              <a:t>xAx  </a:t>
            </a:r>
            <a:r>
              <a:rPr lang="en-US" dirty="0" smtClean="0">
                <a:sym typeface="Symbol" pitchFamily="18" charset="2"/>
              </a:rPr>
              <a:t></a:t>
            </a:r>
            <a:r>
              <a:rPr lang="en-US" dirty="0" smtClean="0"/>
              <a:t>  (</a:t>
            </a:r>
            <a:r>
              <a:rPr lang="en-US" dirty="0" smtClean="0">
                <a:sym typeface="Symbol" pitchFamily="18" charset="2"/>
              </a:rPr>
              <a:t></a:t>
            </a:r>
            <a:r>
              <a:rPr lang="en-US" i="1" dirty="0" smtClean="0"/>
              <a:t>x</a:t>
            </a:r>
            <a:r>
              <a:rPr lang="en-US" dirty="0" smtClean="0"/>
              <a:t>)</a:t>
            </a:r>
            <a:r>
              <a:rPr lang="en-US" i="1" dirty="0" smtClean="0"/>
              <a:t> </a:t>
            </a:r>
            <a:r>
              <a:rPr lang="en-US" dirty="0" smtClean="0">
                <a:sym typeface="Symbol" pitchFamily="18" charset="2"/>
              </a:rPr>
              <a:t></a:t>
            </a:r>
            <a:r>
              <a:rPr lang="en-US" dirty="0" smtClean="0"/>
              <a:t>A</a:t>
            </a:r>
            <a:r>
              <a:rPr lang="en-US" i="1" dirty="0" smtClean="0"/>
              <a:t>x</a:t>
            </a:r>
            <a:endParaRPr lang="en-US" dirty="0" smtClean="0"/>
          </a:p>
          <a:p>
            <a:r>
              <a:rPr lang="en-US" dirty="0" smtClean="0"/>
              <a:t>Similarly we have:</a:t>
            </a:r>
          </a:p>
          <a:p>
            <a:pPr>
              <a:buNone/>
            </a:pPr>
            <a:r>
              <a:rPr lang="en-US" dirty="0" smtClean="0">
                <a:sym typeface="Symbol"/>
              </a:rPr>
              <a:t>		(x)(</a:t>
            </a:r>
            <a:r>
              <a:rPr lang="en-US" dirty="0" err="1" smtClean="0">
                <a:sym typeface="Symbol"/>
              </a:rPr>
              <a:t>y</a:t>
            </a:r>
            <a:r>
              <a:rPr lang="en-US" baseline="30000" dirty="0" err="1" smtClean="0">
                <a:sym typeface="Symbol"/>
              </a:rPr>
              <a:t>x</a:t>
            </a:r>
            <a:r>
              <a:rPr lang="en-US" dirty="0" smtClean="0">
                <a:sym typeface="Symbol"/>
              </a:rPr>
              <a:t>)(x &amp; y &amp; (</a:t>
            </a:r>
            <a:r>
              <a:rPr lang="en-US" dirty="0" err="1" smtClean="0">
                <a:sym typeface="Symbol"/>
              </a:rPr>
              <a:t>z</a:t>
            </a:r>
            <a:r>
              <a:rPr lang="en-US" baseline="30000" dirty="0" err="1" smtClean="0">
                <a:sym typeface="Symbol"/>
              </a:rPr>
              <a:t>xy</a:t>
            </a:r>
            <a:r>
              <a:rPr lang="en-US" dirty="0" smtClean="0">
                <a:sym typeface="Symbol"/>
              </a:rPr>
              <a:t>)   z) (x) x</a:t>
            </a:r>
            <a:endParaRPr lang="en-US" baseline="30000" dirty="0" smtClean="0"/>
          </a:p>
          <a:p>
            <a:pPr>
              <a:buNone/>
            </a:pPr>
            <a:r>
              <a:rPr lang="en-US" dirty="0" smtClean="0"/>
              <a:t>	The antecedent, which says that there is exactly two things that are F, shows (in its use of bound variables) that something is not a </a:t>
            </a:r>
            <a:r>
              <a:rPr lang="en-US" dirty="0" smtClean="0">
                <a:sym typeface="Symbol"/>
              </a:rPr>
              <a:t></a:t>
            </a:r>
            <a:r>
              <a:rPr lang="en-US" dirty="0" smtClean="0"/>
              <a:t>. </a:t>
            </a:r>
          </a:p>
          <a:p>
            <a:pPr>
              <a:lnSpc>
                <a:spcPct val="90000"/>
              </a:lnSpc>
              <a:buNone/>
            </a:pPr>
            <a:r>
              <a:rPr lang="en-US" dirty="0" smtClean="0"/>
              <a:t>		</a:t>
            </a:r>
            <a:r>
              <a:rPr lang="en-US" b="1" dirty="0" smtClean="0"/>
              <a:t>2</a:t>
            </a:r>
            <a:r>
              <a:rPr lang="en-US" dirty="0" smtClean="0"/>
              <a:t>xAx  </a:t>
            </a:r>
            <a:r>
              <a:rPr lang="en-US" dirty="0" smtClean="0">
                <a:sym typeface="Symbol" pitchFamily="18" charset="2"/>
              </a:rPr>
              <a:t></a:t>
            </a:r>
            <a:r>
              <a:rPr lang="en-US" dirty="0" smtClean="0"/>
              <a:t>  (</a:t>
            </a:r>
            <a:r>
              <a:rPr lang="en-US" dirty="0" smtClean="0">
                <a:sym typeface="Symbol" pitchFamily="18" charset="2"/>
              </a:rPr>
              <a:t></a:t>
            </a:r>
            <a:r>
              <a:rPr lang="en-US" i="1" dirty="0" smtClean="0"/>
              <a:t>x</a:t>
            </a:r>
            <a:r>
              <a:rPr lang="en-US" dirty="0" smtClean="0"/>
              <a:t>)</a:t>
            </a:r>
            <a:r>
              <a:rPr lang="en-US" i="1" dirty="0" smtClean="0"/>
              <a:t> </a:t>
            </a:r>
            <a:r>
              <a:rPr lang="en-US" dirty="0" smtClean="0">
                <a:sym typeface="Symbol" pitchFamily="18" charset="2"/>
              </a:rPr>
              <a:t></a:t>
            </a:r>
            <a:r>
              <a:rPr lang="en-US" dirty="0" smtClean="0"/>
              <a:t>A</a:t>
            </a:r>
            <a:r>
              <a:rPr lang="en-US" i="1" dirty="0" smtClean="0"/>
              <a:t>x</a:t>
            </a:r>
            <a:r>
              <a:rPr lang="en-US" dirty="0" smtClean="0"/>
              <a:t> </a:t>
            </a:r>
          </a:p>
          <a:p>
            <a:pPr>
              <a:lnSpc>
                <a:spcPct val="90000"/>
              </a:lnSpc>
              <a:buNone/>
            </a:pPr>
            <a:r>
              <a:rPr lang="en-US" dirty="0" smtClean="0"/>
              <a:t>         and so on.  </a:t>
            </a:r>
          </a:p>
          <a:p>
            <a:endParaRPr lang="en-US" dirty="0" smtClean="0"/>
          </a:p>
          <a:p>
            <a:r>
              <a:rPr lang="en-US" dirty="0" smtClean="0"/>
              <a:t>Thus, every instance of a </a:t>
            </a:r>
            <a:r>
              <a:rPr lang="en-US" dirty="0" err="1" smtClean="0"/>
              <a:t>Frege</a:t>
            </a:r>
            <a:r>
              <a:rPr lang="en-US" dirty="0" smtClean="0"/>
              <a:t>/Russell axiom of infinity is a theorem in the system of exclusive quantifiers. </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92500" lnSpcReduction="20000"/>
          </a:bodyPr>
          <a:lstStyle/>
          <a:p>
            <a:r>
              <a:rPr lang="en-US" dirty="0" smtClean="0"/>
              <a:t>Given this result, it might seem that Wittgenstein’s elimination of identity in favor of exclusive quantifiers is a great ally of Russell’s form of </a:t>
            </a:r>
            <a:r>
              <a:rPr lang="en-US" dirty="0" err="1" smtClean="0"/>
              <a:t>logicism</a:t>
            </a:r>
            <a:r>
              <a:rPr lang="en-US" dirty="0" smtClean="0"/>
              <a:t>.  It seems to avoid the problem of infinity.</a:t>
            </a:r>
          </a:p>
          <a:p>
            <a:r>
              <a:rPr lang="en-US" dirty="0" smtClean="0"/>
              <a:t>Can Wittgenstein’s exclusive quantifiers recover the characterization of Russell’s notion of natural numbers? The common answer is </a:t>
            </a:r>
            <a:r>
              <a:rPr lang="en-US" dirty="0" smtClean="0">
                <a:solidFill>
                  <a:srgbClr val="FF0000"/>
                </a:solidFill>
              </a:rPr>
              <a:t>No</a:t>
            </a:r>
            <a:r>
              <a:rPr lang="en-US" dirty="0" smtClean="0"/>
              <a:t>. </a:t>
            </a:r>
          </a:p>
          <a:p>
            <a:r>
              <a:rPr lang="en-US" dirty="0" smtClean="0"/>
              <a:t>But the correct answer is </a:t>
            </a:r>
            <a:r>
              <a:rPr lang="en-US" dirty="0" smtClean="0">
                <a:solidFill>
                  <a:srgbClr val="FF0000"/>
                </a:solidFill>
              </a:rPr>
              <a:t>Yes</a:t>
            </a:r>
            <a:r>
              <a:rPr lang="en-US" dirty="0" smtClean="0"/>
              <a:t>. Identity is not used illicitly in any of the needed definitions. </a:t>
            </a:r>
          </a:p>
          <a:p>
            <a:r>
              <a:rPr lang="en-US" dirty="0" smtClean="0">
                <a:solidFill>
                  <a:srgbClr val="FF0000"/>
                </a:solidFill>
              </a:rPr>
              <a:t>All occurrences of the identity sign in the </a:t>
            </a:r>
            <a:r>
              <a:rPr lang="en-US" dirty="0" err="1" smtClean="0">
                <a:solidFill>
                  <a:srgbClr val="FF0000"/>
                </a:solidFill>
              </a:rPr>
              <a:t>Frege</a:t>
            </a:r>
            <a:r>
              <a:rPr lang="en-US" dirty="0" smtClean="0">
                <a:solidFill>
                  <a:srgbClr val="FF0000"/>
                </a:solidFill>
              </a:rPr>
              <a:t>/Russell definitions of natural number, the ancestral, etc.  can be recovered by Wittgenstein’s exclusive quantifiers</a:t>
            </a:r>
            <a:r>
              <a:rPr lang="en-US" dirty="0" smtClean="0"/>
              <a:t>.</a:t>
            </a:r>
          </a:p>
          <a:p>
            <a:pPr>
              <a:buNone/>
            </a:pP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92500" lnSpcReduction="20000"/>
          </a:bodyPr>
          <a:lstStyle/>
          <a:p>
            <a:r>
              <a:rPr lang="en-US" dirty="0" smtClean="0"/>
              <a:t>In Russell’s view, cardinal numbers are certain relational properties formed from one-to-one correspondence relations.  </a:t>
            </a:r>
          </a:p>
          <a:p>
            <a:r>
              <a:rPr lang="en-US" b="1" dirty="0" err="1" smtClean="0"/>
              <a:t>Card</a:t>
            </a:r>
            <a:r>
              <a:rPr lang="en-US" baseline="-25000" dirty="0" err="1" smtClean="0"/>
              <a:t>xy</a:t>
            </a:r>
            <a:r>
              <a:rPr lang="en-US" baseline="30000" dirty="0" err="1" smtClean="0"/>
              <a:t>y</a:t>
            </a:r>
            <a:r>
              <a:rPr lang="en-US" baseline="30000" dirty="0" err="1" smtClean="0">
                <a:sym typeface="Symbol"/>
              </a:rPr>
              <a:t></a:t>
            </a:r>
            <a:r>
              <a:rPr lang="en-US" baseline="30000" dirty="0" err="1" smtClean="0"/>
              <a:t>y</a:t>
            </a:r>
            <a:r>
              <a:rPr lang="en-US" dirty="0" smtClean="0"/>
              <a:t>[</a:t>
            </a:r>
            <a:r>
              <a:rPr lang="en-US" dirty="0" smtClean="0">
                <a:sym typeface="Symbol"/>
              </a:rPr>
              <a:t></a:t>
            </a:r>
            <a:r>
              <a:rPr lang="en-US" baseline="-25000" dirty="0" smtClean="0"/>
              <a:t>x</a:t>
            </a:r>
            <a:r>
              <a:rPr lang="en-US" dirty="0" smtClean="0"/>
              <a:t>] =</a:t>
            </a:r>
            <a:r>
              <a:rPr lang="en-US" dirty="0" err="1" smtClean="0"/>
              <a:t>df</a:t>
            </a:r>
            <a:r>
              <a:rPr lang="en-US" dirty="0" smtClean="0"/>
              <a:t> </a:t>
            </a:r>
            <a:r>
              <a:rPr lang="en-US" dirty="0" smtClean="0">
                <a:sym typeface="Symbol"/>
              </a:rPr>
              <a:t></a:t>
            </a:r>
            <a:r>
              <a:rPr lang="en-US" i="1" dirty="0" smtClean="0"/>
              <a:t>x</a:t>
            </a:r>
            <a:r>
              <a:rPr lang="en-US" dirty="0" smtClean="0"/>
              <a:t>  </a:t>
            </a:r>
            <a:r>
              <a:rPr lang="en-US" i="1" dirty="0" smtClean="0">
                <a:sym typeface="Symbol"/>
              </a:rPr>
              <a:t></a:t>
            </a:r>
            <a:r>
              <a:rPr lang="en-US" i="1" dirty="0" smtClean="0"/>
              <a:t> </a:t>
            </a:r>
            <a:r>
              <a:rPr lang="en-US" baseline="-25000" dirty="0" err="1" smtClean="0"/>
              <a:t>xy</a:t>
            </a:r>
            <a:r>
              <a:rPr lang="en-US" dirty="0" smtClean="0"/>
              <a:t>  </a:t>
            </a:r>
            <a:r>
              <a:rPr lang="en-US" i="1" dirty="0" smtClean="0"/>
              <a:t>y</a:t>
            </a:r>
            <a:r>
              <a:rPr lang="en-US" dirty="0" smtClean="0"/>
              <a:t> </a:t>
            </a:r>
            <a:r>
              <a:rPr lang="en-US" dirty="0" smtClean="0">
                <a:sym typeface="Symbol"/>
              </a:rPr>
              <a:t></a:t>
            </a:r>
            <a:r>
              <a:rPr lang="en-US" dirty="0" smtClean="0"/>
              <a:t> </a:t>
            </a:r>
            <a:r>
              <a:rPr lang="en-US" i="1" dirty="0" smtClean="0"/>
              <a:t>y</a:t>
            </a:r>
            <a:r>
              <a:rPr lang="en-US" dirty="0" smtClean="0"/>
              <a:t> .</a:t>
            </a:r>
          </a:p>
          <a:p>
            <a:r>
              <a:rPr lang="en-US" b="1" dirty="0" smtClean="0"/>
              <a:t>0</a:t>
            </a:r>
            <a:r>
              <a:rPr lang="en-US" baseline="-25000" dirty="0" smtClean="0"/>
              <a:t>x</a:t>
            </a:r>
            <a:r>
              <a:rPr lang="en-US" dirty="0" smtClean="0"/>
              <a:t>[</a:t>
            </a:r>
            <a:r>
              <a:rPr lang="en-US" dirty="0" smtClean="0">
                <a:sym typeface="Symbol"/>
              </a:rPr>
              <a:t></a:t>
            </a:r>
            <a:r>
              <a:rPr lang="en-US" baseline="-25000" dirty="0" smtClean="0"/>
              <a:t>x</a:t>
            </a:r>
            <a:r>
              <a:rPr lang="en-US" dirty="0" smtClean="0"/>
              <a:t>]  =</a:t>
            </a:r>
            <a:r>
              <a:rPr lang="en-US" dirty="0" err="1" smtClean="0"/>
              <a:t>df</a:t>
            </a:r>
            <a:r>
              <a:rPr lang="en-US" dirty="0" smtClean="0"/>
              <a:t> </a:t>
            </a:r>
            <a:r>
              <a:rPr lang="en-US" b="1" dirty="0" err="1" smtClean="0"/>
              <a:t>Card</a:t>
            </a:r>
            <a:r>
              <a:rPr lang="en-US" baseline="-25000" dirty="0" err="1" smtClean="0"/>
              <a:t>xy</a:t>
            </a:r>
            <a:r>
              <a:rPr lang="en-US" baseline="30000" dirty="0" err="1" smtClean="0"/>
              <a:t>y</a:t>
            </a:r>
            <a:r>
              <a:rPr lang="en-US" baseline="30000" dirty="0" err="1" smtClean="0">
                <a:sym typeface="Symbol"/>
              </a:rPr>
              <a:t></a:t>
            </a:r>
            <a:r>
              <a:rPr lang="en-US" baseline="30000" dirty="0" err="1" smtClean="0"/>
              <a:t>y</a:t>
            </a:r>
            <a:r>
              <a:rPr lang="en-US" dirty="0" smtClean="0"/>
              <a:t>[</a:t>
            </a:r>
            <a:r>
              <a:rPr lang="en-US" dirty="0" smtClean="0">
                <a:sym typeface="Symbol"/>
              </a:rPr>
              <a:t></a:t>
            </a:r>
            <a:r>
              <a:rPr lang="en-US" baseline="-25000" dirty="0" smtClean="0"/>
              <a:t>x</a:t>
            </a:r>
            <a:r>
              <a:rPr lang="en-US" dirty="0" smtClean="0"/>
              <a:t>].</a:t>
            </a:r>
          </a:p>
          <a:p>
            <a:r>
              <a:rPr lang="en-US" b="1" dirty="0" smtClean="0"/>
              <a:t>1</a:t>
            </a:r>
            <a:r>
              <a:rPr lang="en-US" baseline="-25000" dirty="0" smtClean="0"/>
              <a:t>x</a:t>
            </a:r>
            <a:r>
              <a:rPr lang="en-US" dirty="0" smtClean="0">
                <a:sym typeface="Symbol"/>
              </a:rPr>
              <a:t></a:t>
            </a:r>
            <a:r>
              <a:rPr lang="en-US" baseline="-25000" dirty="0" smtClean="0"/>
              <a:t>x</a:t>
            </a:r>
            <a:r>
              <a:rPr lang="en-US" dirty="0" smtClean="0"/>
              <a:t>  =</a:t>
            </a:r>
            <a:r>
              <a:rPr lang="en-US" dirty="0" err="1" smtClean="0"/>
              <a:t>df</a:t>
            </a:r>
            <a:r>
              <a:rPr lang="en-US" baseline="-25000" dirty="0" err="1" smtClean="0"/>
              <a:t>Fregean</a:t>
            </a:r>
            <a:r>
              <a:rPr lang="en-US" b="1" dirty="0" smtClean="0"/>
              <a:t> </a:t>
            </a:r>
            <a:r>
              <a:rPr lang="en-US" b="1" dirty="0" err="1" smtClean="0"/>
              <a:t>Card</a:t>
            </a:r>
            <a:r>
              <a:rPr lang="en-US" baseline="-25000" dirty="0" err="1" smtClean="0"/>
              <a:t>xM</a:t>
            </a:r>
            <a:r>
              <a:rPr lang="en-US" baseline="-25000" dirty="0" smtClean="0"/>
              <a:t> </a:t>
            </a:r>
            <a:r>
              <a:rPr lang="en-US" i="1" baseline="30000" dirty="0" err="1" smtClean="0"/>
              <a:t>Mx</a:t>
            </a:r>
            <a:r>
              <a:rPr lang="en-US" i="1" baseline="30000" dirty="0" err="1" smtClean="0">
                <a:sym typeface="Symbol"/>
              </a:rPr>
              <a:t></a:t>
            </a:r>
            <a:r>
              <a:rPr lang="en-US" i="1" baseline="30000" dirty="0" err="1" smtClean="0"/>
              <a:t>x</a:t>
            </a:r>
            <a:r>
              <a:rPr lang="en-US" i="1" baseline="30000" dirty="0" smtClean="0"/>
              <a:t>  </a:t>
            </a:r>
            <a:r>
              <a:rPr lang="en-US" i="1" baseline="30000" dirty="0" smtClean="0">
                <a:sym typeface="Symbol"/>
              </a:rPr>
              <a:t></a:t>
            </a:r>
            <a:r>
              <a:rPr lang="en-US" i="1" baseline="30000" dirty="0" smtClean="0"/>
              <a:t> </a:t>
            </a:r>
            <a:r>
              <a:rPr lang="en-US" b="1" i="1" baseline="30000" dirty="0" smtClean="0"/>
              <a:t> 0</a:t>
            </a:r>
            <a:r>
              <a:rPr lang="en-US" i="1" baseline="30000" dirty="0" smtClean="0"/>
              <a:t>x</a:t>
            </a:r>
            <a:r>
              <a:rPr lang="en-US" i="1" baseline="30000" dirty="0" smtClean="0">
                <a:sym typeface="Symbol"/>
              </a:rPr>
              <a:t></a:t>
            </a:r>
            <a:r>
              <a:rPr lang="en-US" i="1" baseline="30000" dirty="0" smtClean="0"/>
              <a:t>x</a:t>
            </a:r>
            <a:r>
              <a:rPr lang="en-US" i="1" dirty="0" smtClean="0"/>
              <a:t> </a:t>
            </a:r>
            <a:r>
              <a:rPr lang="en-US" dirty="0" smtClean="0"/>
              <a:t>[</a:t>
            </a:r>
            <a:r>
              <a:rPr lang="en-US" dirty="0" smtClean="0">
                <a:sym typeface="Symbol"/>
              </a:rPr>
              <a:t></a:t>
            </a:r>
            <a:r>
              <a:rPr lang="en-US" baseline="-25000" dirty="0" smtClean="0"/>
              <a:t>x</a:t>
            </a:r>
            <a:r>
              <a:rPr lang="en-US" dirty="0" smtClean="0"/>
              <a:t>].</a:t>
            </a:r>
          </a:p>
          <a:p>
            <a:r>
              <a:rPr lang="en-US" b="1" dirty="0" smtClean="0"/>
              <a:t>1</a:t>
            </a:r>
            <a:r>
              <a:rPr lang="en-US" baseline="-25000" dirty="0" smtClean="0"/>
              <a:t>x</a:t>
            </a:r>
            <a:r>
              <a:rPr lang="en-US" dirty="0" smtClean="0">
                <a:sym typeface="Symbol"/>
              </a:rPr>
              <a:t></a:t>
            </a:r>
            <a:r>
              <a:rPr lang="en-US" baseline="-25000" dirty="0" smtClean="0"/>
              <a:t>x</a:t>
            </a:r>
            <a:r>
              <a:rPr lang="en-US" dirty="0" smtClean="0"/>
              <a:t>  =</a:t>
            </a:r>
            <a:r>
              <a:rPr lang="en-US" dirty="0" err="1" smtClean="0"/>
              <a:t>df</a:t>
            </a:r>
            <a:r>
              <a:rPr lang="en-US" baseline="-25000" dirty="0" err="1" smtClean="0"/>
              <a:t>Russellian</a:t>
            </a:r>
            <a:r>
              <a:rPr lang="en-US" b="1" dirty="0" smtClean="0"/>
              <a:t> </a:t>
            </a:r>
            <a:r>
              <a:rPr lang="en-US" dirty="0" smtClean="0"/>
              <a:t>(</a:t>
            </a:r>
            <a:r>
              <a:rPr lang="en-US" dirty="0" smtClean="0">
                <a:sym typeface="Symbol"/>
              </a:rPr>
              <a:t>u)(</a:t>
            </a:r>
            <a:r>
              <a:rPr lang="en-US" b="1" dirty="0" err="1" smtClean="0"/>
              <a:t>Card</a:t>
            </a:r>
            <a:r>
              <a:rPr lang="en-US" baseline="-25000" dirty="0" err="1" smtClean="0"/>
              <a:t>xy</a:t>
            </a:r>
            <a:r>
              <a:rPr lang="en-US" baseline="-25000" dirty="0" smtClean="0"/>
              <a:t> </a:t>
            </a:r>
            <a:r>
              <a:rPr lang="en-US" baseline="30000" dirty="0" smtClean="0"/>
              <a:t>y=u</a:t>
            </a:r>
            <a:r>
              <a:rPr lang="en-US" dirty="0" smtClean="0"/>
              <a:t> [</a:t>
            </a:r>
            <a:r>
              <a:rPr lang="en-US" dirty="0" smtClean="0">
                <a:sym typeface="Symbol"/>
              </a:rPr>
              <a:t></a:t>
            </a:r>
            <a:r>
              <a:rPr lang="en-US" baseline="-25000" dirty="0" smtClean="0"/>
              <a:t>x</a:t>
            </a:r>
            <a:r>
              <a:rPr lang="en-US" dirty="0" smtClean="0"/>
              <a:t>]).</a:t>
            </a:r>
          </a:p>
          <a:p>
            <a:pPr>
              <a:buNone/>
            </a:pPr>
            <a:r>
              <a:rPr lang="en-US" b="1" dirty="0" smtClean="0"/>
              <a:t>		1</a:t>
            </a:r>
            <a:r>
              <a:rPr lang="en-US" baseline="-25000" dirty="0" smtClean="0"/>
              <a:t>x</a:t>
            </a:r>
            <a:r>
              <a:rPr lang="en-US" dirty="0" smtClean="0">
                <a:sym typeface="Symbol"/>
              </a:rPr>
              <a:t></a:t>
            </a:r>
            <a:r>
              <a:rPr lang="en-US" baseline="-25000" dirty="0" smtClean="0"/>
              <a:t>x</a:t>
            </a:r>
            <a:r>
              <a:rPr lang="en-US" dirty="0" smtClean="0"/>
              <a:t> </a:t>
            </a:r>
            <a:r>
              <a:rPr lang="en-US" dirty="0" smtClean="0">
                <a:sym typeface="Symbol"/>
              </a:rPr>
              <a:t></a:t>
            </a:r>
            <a:r>
              <a:rPr lang="en-US" baseline="-25000" dirty="0" smtClean="0">
                <a:sym typeface="Symbol"/>
              </a:rPr>
              <a:t> </a:t>
            </a:r>
            <a:r>
              <a:rPr lang="en-US" dirty="0" smtClean="0"/>
              <a:t>(</a:t>
            </a:r>
            <a:r>
              <a:rPr lang="en-US" dirty="0" smtClean="0">
                <a:sym typeface="Symbol"/>
              </a:rPr>
              <a:t>u)( </a:t>
            </a:r>
            <a:r>
              <a:rPr lang="en-US" i="1" dirty="0" smtClean="0"/>
              <a:t>y</a:t>
            </a:r>
            <a:r>
              <a:rPr lang="en-US" dirty="0" smtClean="0"/>
              <a:t> </a:t>
            </a:r>
            <a:r>
              <a:rPr lang="en-US" dirty="0" smtClean="0">
                <a:sym typeface="Symbol"/>
              </a:rPr>
              <a:t></a:t>
            </a:r>
            <a:r>
              <a:rPr lang="en-US" baseline="-25000" dirty="0" smtClean="0">
                <a:sym typeface="Symbol"/>
              </a:rPr>
              <a:t>y</a:t>
            </a:r>
            <a:r>
              <a:rPr lang="en-US" dirty="0" smtClean="0">
                <a:sym typeface="Symbol"/>
              </a:rPr>
              <a:t> </a:t>
            </a:r>
            <a:r>
              <a:rPr lang="en-US" dirty="0" err="1" smtClean="0">
                <a:sym typeface="Symbol"/>
              </a:rPr>
              <a:t>y</a:t>
            </a:r>
            <a:r>
              <a:rPr lang="en-US" dirty="0" smtClean="0">
                <a:sym typeface="Symbol"/>
              </a:rPr>
              <a:t>=u)</a:t>
            </a:r>
            <a:endParaRPr lang="en-US" dirty="0" smtClean="0"/>
          </a:p>
          <a:p>
            <a:r>
              <a:rPr lang="en-US" b="1" dirty="0" smtClean="0"/>
              <a:t>2</a:t>
            </a:r>
            <a:r>
              <a:rPr lang="en-US" baseline="-25000" dirty="0" smtClean="0"/>
              <a:t>x</a:t>
            </a:r>
            <a:r>
              <a:rPr lang="en-US" dirty="0" smtClean="0">
                <a:sym typeface="Symbol"/>
              </a:rPr>
              <a:t></a:t>
            </a:r>
            <a:r>
              <a:rPr lang="en-US" baseline="-25000" dirty="0" smtClean="0"/>
              <a:t>x</a:t>
            </a:r>
            <a:r>
              <a:rPr lang="en-US" dirty="0" smtClean="0"/>
              <a:t>  =</a:t>
            </a:r>
            <a:r>
              <a:rPr lang="en-US" dirty="0" err="1" smtClean="0"/>
              <a:t>df</a:t>
            </a:r>
            <a:r>
              <a:rPr lang="en-US" baseline="-25000" dirty="0" err="1" smtClean="0"/>
              <a:t>Fregean</a:t>
            </a:r>
            <a:r>
              <a:rPr lang="en-US" dirty="0" smtClean="0"/>
              <a:t>  </a:t>
            </a:r>
            <a:r>
              <a:rPr lang="en-US" b="1" dirty="0" err="1" smtClean="0"/>
              <a:t>Card</a:t>
            </a:r>
            <a:r>
              <a:rPr lang="en-US" baseline="-25000" dirty="0" err="1" smtClean="0"/>
              <a:t>xM</a:t>
            </a:r>
            <a:r>
              <a:rPr lang="en-US" baseline="-25000" dirty="0" smtClean="0"/>
              <a:t> </a:t>
            </a:r>
            <a:r>
              <a:rPr lang="en-US" baseline="30000" dirty="0" smtClean="0"/>
              <a:t>M</a:t>
            </a:r>
            <a:r>
              <a:rPr lang="en-US" baseline="30000" dirty="0" smtClean="0">
                <a:sym typeface="Symbol"/>
              </a:rPr>
              <a:t></a:t>
            </a:r>
            <a:r>
              <a:rPr lang="en-US" baseline="30000" dirty="0" smtClean="0"/>
              <a:t> </a:t>
            </a:r>
            <a:r>
              <a:rPr lang="en-US" baseline="30000" dirty="0" smtClean="0">
                <a:sym typeface="Symbol"/>
              </a:rPr>
              <a:t></a:t>
            </a:r>
            <a:r>
              <a:rPr lang="en-US" baseline="30000" dirty="0" smtClean="0"/>
              <a:t> </a:t>
            </a:r>
            <a:r>
              <a:rPr lang="en-US" b="1" baseline="30000" dirty="0" smtClean="0"/>
              <a:t> 1</a:t>
            </a:r>
            <a:r>
              <a:rPr lang="en-US" baseline="30000" dirty="0" smtClean="0"/>
              <a:t>x</a:t>
            </a:r>
            <a:r>
              <a:rPr lang="en-US" baseline="30000" dirty="0" smtClean="0">
                <a:sym typeface="Symbol"/>
              </a:rPr>
              <a:t></a:t>
            </a:r>
            <a:r>
              <a:rPr lang="en-US" baseline="30000" dirty="0" smtClean="0"/>
              <a:t>x</a:t>
            </a:r>
            <a:r>
              <a:rPr lang="en-US" dirty="0" smtClean="0"/>
              <a:t> [</a:t>
            </a:r>
            <a:r>
              <a:rPr lang="en-US" dirty="0" smtClean="0">
                <a:sym typeface="Symbol"/>
              </a:rPr>
              <a:t></a:t>
            </a:r>
            <a:r>
              <a:rPr lang="en-US" baseline="-25000" dirty="0" smtClean="0"/>
              <a:t>x</a:t>
            </a:r>
            <a:r>
              <a:rPr lang="en-US" dirty="0" smtClean="0"/>
              <a:t>] .</a:t>
            </a:r>
          </a:p>
          <a:p>
            <a:r>
              <a:rPr lang="en-US" b="1" dirty="0" smtClean="0"/>
              <a:t>2</a:t>
            </a:r>
            <a:r>
              <a:rPr lang="en-US" baseline="-25000" dirty="0" smtClean="0"/>
              <a:t>x</a:t>
            </a:r>
            <a:r>
              <a:rPr lang="en-US" dirty="0" smtClean="0">
                <a:sym typeface="Symbol"/>
              </a:rPr>
              <a:t></a:t>
            </a:r>
            <a:r>
              <a:rPr lang="en-US" baseline="-25000" dirty="0" smtClean="0"/>
              <a:t>x </a:t>
            </a:r>
            <a:r>
              <a:rPr lang="en-US" dirty="0" smtClean="0"/>
              <a:t> </a:t>
            </a:r>
            <a:r>
              <a:rPr lang="en-US" dirty="0" err="1" smtClean="0"/>
              <a:t>df</a:t>
            </a:r>
            <a:r>
              <a:rPr lang="en-US" dirty="0" smtClean="0"/>
              <a:t>=</a:t>
            </a:r>
            <a:r>
              <a:rPr lang="en-US" baseline="-25000" dirty="0" err="1" smtClean="0"/>
              <a:t>Russellian</a:t>
            </a:r>
            <a:r>
              <a:rPr lang="en-US" dirty="0" smtClean="0"/>
              <a:t> </a:t>
            </a:r>
            <a:r>
              <a:rPr lang="en-US" dirty="0" err="1" smtClean="0">
                <a:sym typeface="Symbol"/>
              </a:rPr>
              <a:t>df</a:t>
            </a:r>
            <a:r>
              <a:rPr lang="en-US" dirty="0" smtClean="0">
                <a:sym typeface="Symbol"/>
              </a:rPr>
              <a:t> </a:t>
            </a:r>
            <a:r>
              <a:rPr lang="en-US" sz="2600" dirty="0" smtClean="0"/>
              <a:t>(</a:t>
            </a:r>
            <a:r>
              <a:rPr lang="en-US" sz="2600" dirty="0" smtClean="0">
                <a:sym typeface="Symbol"/>
              </a:rPr>
              <a:t></a:t>
            </a:r>
            <a:r>
              <a:rPr lang="en-US" sz="2600" i="1" dirty="0" smtClean="0"/>
              <a:t>u</a:t>
            </a:r>
            <a:r>
              <a:rPr lang="en-US" sz="2600" dirty="0" smtClean="0"/>
              <a:t>)(</a:t>
            </a:r>
            <a:r>
              <a:rPr lang="en-US" sz="2600" dirty="0" smtClean="0">
                <a:sym typeface="Symbol"/>
              </a:rPr>
              <a:t></a:t>
            </a:r>
            <a:r>
              <a:rPr lang="en-US" sz="2600" i="1" dirty="0" smtClean="0"/>
              <a:t>v</a:t>
            </a:r>
            <a:r>
              <a:rPr lang="en-US" sz="2600" dirty="0" smtClean="0"/>
              <a:t>)( </a:t>
            </a:r>
            <a:r>
              <a:rPr lang="en-US" sz="2600" i="1" dirty="0" smtClean="0"/>
              <a:t>u</a:t>
            </a:r>
            <a:r>
              <a:rPr lang="en-US" sz="2600" dirty="0" smtClean="0"/>
              <a:t> </a:t>
            </a:r>
            <a:r>
              <a:rPr lang="en-US" sz="2600" dirty="0" smtClean="0">
                <a:sym typeface="Symbol"/>
              </a:rPr>
              <a:t></a:t>
            </a:r>
            <a:r>
              <a:rPr lang="en-US" sz="2600" dirty="0" smtClean="0"/>
              <a:t> </a:t>
            </a:r>
            <a:r>
              <a:rPr lang="en-US" sz="2600" i="1" dirty="0" smtClean="0"/>
              <a:t>v</a:t>
            </a:r>
            <a:r>
              <a:rPr lang="en-US" sz="2600" dirty="0" smtClean="0"/>
              <a:t> .&amp;. </a:t>
            </a:r>
            <a:r>
              <a:rPr lang="en-US" sz="2600" b="1" dirty="0" err="1" smtClean="0"/>
              <a:t>Card</a:t>
            </a:r>
            <a:r>
              <a:rPr lang="en-US" sz="2600" baseline="-25000" dirty="0" err="1" smtClean="0"/>
              <a:t>xy</a:t>
            </a:r>
            <a:r>
              <a:rPr lang="en-US" sz="2600" baseline="-25000" dirty="0" smtClean="0"/>
              <a:t> </a:t>
            </a:r>
            <a:r>
              <a:rPr lang="en-US" sz="2600" baseline="30000" dirty="0" smtClean="0"/>
              <a:t>y=u v y = v</a:t>
            </a:r>
            <a:r>
              <a:rPr lang="en-US" sz="2600" dirty="0" smtClean="0"/>
              <a:t> [</a:t>
            </a:r>
            <a:r>
              <a:rPr lang="en-US" sz="2600" dirty="0" smtClean="0">
                <a:sym typeface="Symbol"/>
              </a:rPr>
              <a:t></a:t>
            </a:r>
            <a:r>
              <a:rPr lang="en-US" sz="2600" baseline="-25000" dirty="0" smtClean="0"/>
              <a:t>x</a:t>
            </a:r>
            <a:r>
              <a:rPr lang="en-US" sz="2600" dirty="0" smtClean="0"/>
              <a:t>]).</a:t>
            </a:r>
          </a:p>
          <a:p>
            <a:pPr>
              <a:buNone/>
            </a:pPr>
            <a:r>
              <a:rPr lang="en-US" dirty="0" smtClean="0"/>
              <a:t>	</a:t>
            </a:r>
            <a:r>
              <a:rPr lang="en-US" b="1" dirty="0" smtClean="0"/>
              <a:t> </a:t>
            </a:r>
            <a:r>
              <a:rPr lang="en-US" b="1" dirty="0" smtClean="0"/>
              <a:t>      2</a:t>
            </a:r>
            <a:r>
              <a:rPr lang="en-US" baseline="-25000" dirty="0" smtClean="0"/>
              <a:t>x</a:t>
            </a:r>
            <a:r>
              <a:rPr lang="en-US" dirty="0" smtClean="0">
                <a:sym typeface="Symbol"/>
              </a:rPr>
              <a:t></a:t>
            </a:r>
            <a:r>
              <a:rPr lang="en-US" baseline="-25000" dirty="0" smtClean="0"/>
              <a:t>x</a:t>
            </a:r>
            <a:r>
              <a:rPr lang="en-US" dirty="0" smtClean="0"/>
              <a:t> </a:t>
            </a:r>
            <a:r>
              <a:rPr lang="en-US" dirty="0" smtClean="0">
                <a:sym typeface="Symbol"/>
              </a:rPr>
              <a:t></a:t>
            </a:r>
            <a:r>
              <a:rPr lang="en-US" baseline="-25000" dirty="0" smtClean="0">
                <a:sym typeface="Symbol"/>
              </a:rPr>
              <a:t>  </a:t>
            </a:r>
            <a:r>
              <a:rPr lang="en-US" dirty="0" smtClean="0"/>
              <a:t>(</a:t>
            </a:r>
            <a:r>
              <a:rPr lang="en-US" dirty="0" smtClean="0">
                <a:sym typeface="Symbol"/>
              </a:rPr>
              <a:t></a:t>
            </a:r>
            <a:r>
              <a:rPr lang="en-US" i="1" dirty="0" smtClean="0"/>
              <a:t>u</a:t>
            </a:r>
            <a:r>
              <a:rPr lang="en-US" dirty="0" smtClean="0"/>
              <a:t>)(</a:t>
            </a:r>
            <a:r>
              <a:rPr lang="en-US" dirty="0" smtClean="0">
                <a:sym typeface="Symbol"/>
              </a:rPr>
              <a:t></a:t>
            </a:r>
            <a:r>
              <a:rPr lang="en-US" i="1" dirty="0" smtClean="0"/>
              <a:t>v</a:t>
            </a:r>
            <a:r>
              <a:rPr lang="en-US" dirty="0" smtClean="0"/>
              <a:t>)( </a:t>
            </a:r>
            <a:r>
              <a:rPr lang="en-US" i="1" dirty="0" smtClean="0"/>
              <a:t>u</a:t>
            </a:r>
            <a:r>
              <a:rPr lang="en-US" dirty="0" smtClean="0"/>
              <a:t> </a:t>
            </a:r>
            <a:r>
              <a:rPr lang="en-US" dirty="0" smtClean="0">
                <a:sym typeface="Symbol"/>
              </a:rPr>
              <a:t></a:t>
            </a:r>
            <a:r>
              <a:rPr lang="en-US" dirty="0" smtClean="0"/>
              <a:t> </a:t>
            </a:r>
            <a:r>
              <a:rPr lang="en-US" i="1" dirty="0" smtClean="0"/>
              <a:t>v</a:t>
            </a:r>
            <a:r>
              <a:rPr lang="en-US" dirty="0" smtClean="0"/>
              <a:t> .&amp;. </a:t>
            </a:r>
            <a:r>
              <a:rPr lang="en-US" dirty="0" smtClean="0">
                <a:sym typeface="Symbol"/>
              </a:rPr>
              <a:t></a:t>
            </a:r>
            <a:r>
              <a:rPr lang="en-US" i="1" dirty="0" smtClean="0"/>
              <a:t>u</a:t>
            </a:r>
            <a:r>
              <a:rPr lang="en-US" dirty="0" smtClean="0"/>
              <a:t> &amp; </a:t>
            </a:r>
            <a:r>
              <a:rPr lang="en-US" dirty="0" smtClean="0">
                <a:sym typeface="Symbol"/>
              </a:rPr>
              <a:t></a:t>
            </a:r>
            <a:r>
              <a:rPr lang="en-US" i="1" dirty="0" smtClean="0"/>
              <a:t>v</a:t>
            </a:r>
            <a:r>
              <a:rPr lang="en-US" dirty="0" smtClean="0"/>
              <a:t> &amp; </a:t>
            </a:r>
          </a:p>
          <a:p>
            <a:pPr>
              <a:buNone/>
            </a:pPr>
            <a:r>
              <a:rPr lang="en-US" dirty="0" smtClean="0"/>
              <a:t>                                  (</a:t>
            </a:r>
            <a:r>
              <a:rPr lang="en-US" dirty="0" smtClean="0">
                <a:sym typeface="Symbol"/>
              </a:rPr>
              <a:t></a:t>
            </a:r>
            <a:r>
              <a:rPr lang="en-US" i="1" dirty="0" smtClean="0"/>
              <a:t>y</a:t>
            </a:r>
            <a:r>
              <a:rPr lang="en-US" dirty="0" smtClean="0"/>
              <a:t>)( </a:t>
            </a:r>
            <a:r>
              <a:rPr lang="en-US" dirty="0" smtClean="0">
                <a:sym typeface="Symbol"/>
              </a:rPr>
              <a:t></a:t>
            </a:r>
            <a:r>
              <a:rPr lang="en-US" i="1" dirty="0" smtClean="0"/>
              <a:t>y</a:t>
            </a:r>
            <a:r>
              <a:rPr lang="en-US" dirty="0" smtClean="0"/>
              <a:t> .</a:t>
            </a:r>
            <a:r>
              <a:rPr lang="en-US" dirty="0" smtClean="0">
                <a:sym typeface="Symbol"/>
              </a:rPr>
              <a:t></a:t>
            </a:r>
            <a:r>
              <a:rPr lang="en-US" dirty="0" smtClean="0"/>
              <a:t>. </a:t>
            </a:r>
            <a:r>
              <a:rPr lang="en-US" i="1" dirty="0" smtClean="0"/>
              <a:t>y = u</a:t>
            </a:r>
            <a:r>
              <a:rPr lang="en-US" dirty="0" smtClean="0"/>
              <a:t> v </a:t>
            </a:r>
            <a:r>
              <a:rPr lang="en-US" i="1" dirty="0" smtClean="0"/>
              <a:t>y = v</a:t>
            </a:r>
            <a:r>
              <a:rPr lang="en-US" dirty="0" smtClean="0"/>
              <a:t> )).</a:t>
            </a:r>
          </a:p>
          <a:p>
            <a:endParaRPr lang="en-US" dirty="0" smtClean="0"/>
          </a:p>
          <a:p>
            <a:endParaRPr lang="en-US" dirty="0" smtClean="0"/>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20000"/>
          </a:bodyPr>
          <a:lstStyle/>
          <a:p>
            <a:r>
              <a:rPr lang="en-US" dirty="0" err="1" smtClean="0"/>
              <a:t>funct</a:t>
            </a:r>
            <a:r>
              <a:rPr lang="en-US" baseline="-25000" dirty="0" err="1" smtClean="0"/>
              <a:t>xy</a:t>
            </a:r>
            <a:r>
              <a:rPr lang="en-US" dirty="0" smtClean="0"/>
              <a:t>[f(x, y)]  =</a:t>
            </a:r>
            <a:r>
              <a:rPr lang="en-US" dirty="0" err="1" smtClean="0"/>
              <a:t>df</a:t>
            </a:r>
            <a:r>
              <a:rPr lang="en-US" dirty="0" smtClean="0"/>
              <a:t> </a:t>
            </a:r>
          </a:p>
          <a:p>
            <a:pPr>
              <a:buNone/>
            </a:pPr>
            <a:r>
              <a:rPr lang="en-US" dirty="0" smtClean="0"/>
              <a:t>	(</a:t>
            </a:r>
            <a:r>
              <a:rPr lang="en-US" dirty="0" smtClean="0">
                <a:sym typeface="Symbol" pitchFamily="18" charset="2"/>
              </a:rPr>
              <a:t></a:t>
            </a:r>
            <a:r>
              <a:rPr lang="en-US" dirty="0" smtClean="0"/>
              <a:t>x, y, z)( f(x, y) &amp; f(</a:t>
            </a:r>
            <a:r>
              <a:rPr lang="en-US" dirty="0" err="1" smtClean="0"/>
              <a:t>x,z</a:t>
            </a:r>
            <a:r>
              <a:rPr lang="en-US" dirty="0" smtClean="0"/>
              <a:t>) .</a:t>
            </a:r>
            <a:r>
              <a:rPr lang="en-US" dirty="0" smtClean="0">
                <a:sym typeface="Symbol" pitchFamily="18" charset="2"/>
              </a:rPr>
              <a:t>. y=z) </a:t>
            </a:r>
          </a:p>
          <a:p>
            <a:r>
              <a:rPr lang="en-US" dirty="0" err="1" smtClean="0"/>
              <a:t>funct</a:t>
            </a:r>
            <a:r>
              <a:rPr lang="en-US" baseline="-25000" dirty="0" err="1" smtClean="0"/>
              <a:t>xy</a:t>
            </a:r>
            <a:r>
              <a:rPr lang="en-US" dirty="0" smtClean="0"/>
              <a:t>[f(x, y)]  =</a:t>
            </a:r>
            <a:r>
              <a:rPr lang="en-US" dirty="0" err="1" smtClean="0"/>
              <a:t>df</a:t>
            </a:r>
            <a:r>
              <a:rPr lang="en-US" dirty="0" smtClean="0"/>
              <a:t> </a:t>
            </a:r>
            <a:r>
              <a:rPr lang="en-US" baseline="-25000" dirty="0" smtClean="0"/>
              <a:t>proto-Wittgenstein</a:t>
            </a:r>
          </a:p>
          <a:p>
            <a:pPr>
              <a:buNone/>
            </a:pPr>
            <a:r>
              <a:rPr lang="en-US" dirty="0" smtClean="0"/>
              <a:t>	(</a:t>
            </a:r>
            <a:r>
              <a:rPr lang="en-US" dirty="0" smtClean="0">
                <a:sym typeface="Symbol" pitchFamily="18" charset="2"/>
              </a:rPr>
              <a:t></a:t>
            </a:r>
            <a:r>
              <a:rPr lang="en-US" dirty="0" smtClean="0"/>
              <a:t>x, y)( f(x, y) </a:t>
            </a:r>
            <a:r>
              <a:rPr lang="en-US" dirty="0" smtClean="0">
                <a:sym typeface="Symbol" pitchFamily="18" charset="2"/>
              </a:rPr>
              <a:t></a:t>
            </a:r>
            <a:r>
              <a:rPr lang="en-US" dirty="0" smtClean="0"/>
              <a:t> </a:t>
            </a:r>
            <a:r>
              <a:rPr lang="en-US" dirty="0" smtClean="0">
                <a:sym typeface="Symbol" pitchFamily="18" charset="2"/>
              </a:rPr>
              <a:t></a:t>
            </a:r>
            <a:r>
              <a:rPr lang="en-US" dirty="0" smtClean="0"/>
              <a:t>(</a:t>
            </a:r>
            <a:r>
              <a:rPr lang="en-US" dirty="0" smtClean="0">
                <a:sym typeface="Symbol" pitchFamily="18" charset="2"/>
              </a:rPr>
              <a:t></a:t>
            </a:r>
            <a:r>
              <a:rPr lang="en-US" dirty="0" err="1" smtClean="0"/>
              <a:t>z</a:t>
            </a:r>
            <a:r>
              <a:rPr lang="en-US" baseline="30000" dirty="0" err="1" smtClean="0"/>
              <a:t>y</a:t>
            </a:r>
            <a:r>
              <a:rPr lang="en-US" dirty="0" smtClean="0"/>
              <a:t>)f(x, z) )</a:t>
            </a:r>
          </a:p>
          <a:p>
            <a:r>
              <a:rPr lang="en-US" b="1" dirty="0" smtClean="0"/>
              <a:t>0</a:t>
            </a:r>
            <a:r>
              <a:rPr lang="en-US" dirty="0" smtClean="0">
                <a:sym typeface="Symbol" pitchFamily="18" charset="2"/>
              </a:rPr>
              <a:t></a:t>
            </a:r>
            <a:r>
              <a:rPr lang="en-US" dirty="0" smtClean="0"/>
              <a:t>  =</a:t>
            </a:r>
            <a:r>
              <a:rPr lang="en-US" dirty="0" err="1" smtClean="0"/>
              <a:t>df</a:t>
            </a:r>
            <a:r>
              <a:rPr lang="en-US" dirty="0" smtClean="0"/>
              <a:t> </a:t>
            </a:r>
            <a:r>
              <a:rPr lang="en-US" baseline="-25000" dirty="0" smtClean="0"/>
              <a:t>proto-Wittgenstein</a:t>
            </a:r>
            <a:endParaRPr lang="en-US" dirty="0" smtClean="0"/>
          </a:p>
          <a:p>
            <a:pPr>
              <a:buNone/>
            </a:pPr>
            <a:r>
              <a:rPr lang="en-US" dirty="0" smtClean="0"/>
              <a:t>		(</a:t>
            </a:r>
            <a:r>
              <a:rPr lang="en-US" dirty="0" smtClean="0">
                <a:sym typeface="Symbol" pitchFamily="18" charset="2"/>
              </a:rPr>
              <a:t></a:t>
            </a:r>
            <a:r>
              <a:rPr lang="en-US" dirty="0" smtClean="0"/>
              <a:t>)( (</a:t>
            </a:r>
            <a:r>
              <a:rPr lang="en-US" dirty="0" smtClean="0">
                <a:sym typeface="Symbol" pitchFamily="18" charset="2"/>
              </a:rPr>
              <a:t></a:t>
            </a:r>
            <a:r>
              <a:rPr lang="en-US" dirty="0" smtClean="0"/>
              <a:t>x)</a:t>
            </a:r>
            <a:r>
              <a:rPr lang="en-US" dirty="0" smtClean="0">
                <a:sym typeface="Symbol" pitchFamily="18" charset="2"/>
              </a:rPr>
              <a:t></a:t>
            </a:r>
            <a:r>
              <a:rPr lang="en-US" dirty="0" smtClean="0"/>
              <a:t>x .&amp;. </a:t>
            </a:r>
            <a:r>
              <a:rPr lang="en-US" b="1" dirty="0" err="1" smtClean="0"/>
              <a:t>Card</a:t>
            </a:r>
            <a:r>
              <a:rPr lang="en-US" baseline="-25000" dirty="0" err="1" smtClean="0">
                <a:sym typeface="Symbol" pitchFamily="18" charset="2"/>
              </a:rPr>
              <a:t></a:t>
            </a:r>
            <a:r>
              <a:rPr lang="en-US" baseline="-25000" dirty="0" err="1" smtClean="0"/>
              <a:t>y</a:t>
            </a:r>
            <a:r>
              <a:rPr lang="en-US" baseline="30000" dirty="0" err="1" smtClean="0">
                <a:sym typeface="Symbol" pitchFamily="18" charset="2"/>
              </a:rPr>
              <a:t></a:t>
            </a:r>
            <a:r>
              <a:rPr lang="en-US" baseline="30000" dirty="0" err="1" smtClean="0"/>
              <a:t>y</a:t>
            </a:r>
            <a:r>
              <a:rPr lang="en-US" dirty="0" smtClean="0"/>
              <a:t>[</a:t>
            </a:r>
            <a:r>
              <a:rPr lang="en-US" dirty="0" smtClean="0">
                <a:sym typeface="Symbol" pitchFamily="18" charset="2"/>
              </a:rPr>
              <a:t></a:t>
            </a:r>
            <a:r>
              <a:rPr lang="en-US" dirty="0" smtClean="0"/>
              <a:t>] )</a:t>
            </a:r>
          </a:p>
          <a:p>
            <a:r>
              <a:rPr lang="en-US" dirty="0" smtClean="0"/>
              <a:t>	</a:t>
            </a:r>
            <a:r>
              <a:rPr lang="en-US" b="1" dirty="0" smtClean="0"/>
              <a:t>1</a:t>
            </a:r>
            <a:r>
              <a:rPr lang="en-US" dirty="0" smtClean="0">
                <a:sym typeface="Symbol" pitchFamily="18" charset="2"/>
              </a:rPr>
              <a:t></a:t>
            </a:r>
            <a:r>
              <a:rPr lang="en-US" dirty="0" smtClean="0"/>
              <a:t>  =</a:t>
            </a:r>
            <a:r>
              <a:rPr lang="en-US" dirty="0" err="1" smtClean="0"/>
              <a:t>df</a:t>
            </a:r>
            <a:r>
              <a:rPr lang="en-US" dirty="0" smtClean="0"/>
              <a:t> </a:t>
            </a:r>
            <a:r>
              <a:rPr lang="en-US" baseline="-25000" dirty="0" smtClean="0"/>
              <a:t>proto-Wittgenstein</a:t>
            </a:r>
            <a:endParaRPr lang="en-US" dirty="0" smtClean="0"/>
          </a:p>
          <a:p>
            <a:pPr lvl="1">
              <a:buNone/>
            </a:pPr>
            <a:r>
              <a:rPr lang="en-US" dirty="0" smtClean="0"/>
              <a:t>		(</a:t>
            </a:r>
            <a:r>
              <a:rPr lang="en-US" dirty="0" smtClean="0">
                <a:sym typeface="Symbol" pitchFamily="18" charset="2"/>
              </a:rPr>
              <a:t></a:t>
            </a:r>
            <a:r>
              <a:rPr lang="en-US" dirty="0" smtClean="0"/>
              <a:t>)(</a:t>
            </a:r>
            <a:r>
              <a:rPr lang="en-US" dirty="0" smtClean="0">
                <a:sym typeface="Symbol" pitchFamily="18" charset="2"/>
              </a:rPr>
              <a:t></a:t>
            </a:r>
            <a:r>
              <a:rPr lang="en-US" dirty="0" smtClean="0"/>
              <a:t>x)(</a:t>
            </a:r>
            <a:r>
              <a:rPr lang="en-US" dirty="0" smtClean="0">
                <a:sym typeface="Symbol" pitchFamily="18" charset="2"/>
              </a:rPr>
              <a:t></a:t>
            </a:r>
            <a:r>
              <a:rPr lang="en-US" dirty="0" smtClean="0"/>
              <a:t>x .&amp;. (</a:t>
            </a:r>
            <a:r>
              <a:rPr lang="en-US" dirty="0" smtClean="0">
                <a:sym typeface="Symbol" pitchFamily="18" charset="2"/>
              </a:rPr>
              <a:t></a:t>
            </a:r>
            <a:r>
              <a:rPr lang="en-US" dirty="0" err="1" smtClean="0"/>
              <a:t>u</a:t>
            </a:r>
            <a:r>
              <a:rPr lang="en-US" baseline="30000" dirty="0" err="1" smtClean="0"/>
              <a:t>x</a:t>
            </a:r>
            <a:r>
              <a:rPr lang="en-US" dirty="0" smtClean="0"/>
              <a:t>) </a:t>
            </a:r>
            <a:r>
              <a:rPr lang="en-US" dirty="0" smtClean="0">
                <a:sym typeface="Symbol" pitchFamily="18" charset="2"/>
              </a:rPr>
              <a:t></a:t>
            </a:r>
            <a:r>
              <a:rPr lang="en-US" dirty="0" smtClean="0"/>
              <a:t>u :&amp;: </a:t>
            </a:r>
            <a:r>
              <a:rPr lang="en-US" b="1" dirty="0" err="1" smtClean="0"/>
              <a:t>Card</a:t>
            </a:r>
            <a:r>
              <a:rPr lang="en-US" sz="1800" dirty="0" err="1" smtClean="0">
                <a:sym typeface="Symbol" pitchFamily="18" charset="2"/>
              </a:rPr>
              <a:t></a:t>
            </a:r>
            <a:r>
              <a:rPr lang="en-US" sz="1800" dirty="0" err="1" smtClean="0"/>
              <a:t>y</a:t>
            </a:r>
            <a:r>
              <a:rPr lang="en-US" baseline="30000" dirty="0" err="1" smtClean="0">
                <a:sym typeface="Symbol" pitchFamily="18" charset="2"/>
              </a:rPr>
              <a:t></a:t>
            </a:r>
            <a:r>
              <a:rPr lang="en-US" baseline="30000" dirty="0" err="1" smtClean="0"/>
              <a:t>y</a:t>
            </a:r>
            <a:r>
              <a:rPr lang="en-US" dirty="0" smtClean="0"/>
              <a:t>[</a:t>
            </a:r>
            <a:r>
              <a:rPr lang="en-US" dirty="0" smtClean="0">
                <a:sym typeface="Symbol" pitchFamily="18" charset="2"/>
              </a:rPr>
              <a:t></a:t>
            </a:r>
            <a:r>
              <a:rPr lang="en-US" dirty="0" smtClean="0"/>
              <a:t>] )</a:t>
            </a:r>
            <a:endParaRPr lang="en-US" b="1" dirty="0" smtClean="0"/>
          </a:p>
          <a:p>
            <a:r>
              <a:rPr lang="en-US" b="1" dirty="0" smtClean="0"/>
              <a:t>	2</a:t>
            </a:r>
            <a:r>
              <a:rPr lang="en-US" dirty="0" smtClean="0">
                <a:sym typeface="Symbol" pitchFamily="18" charset="2"/>
              </a:rPr>
              <a:t></a:t>
            </a:r>
            <a:r>
              <a:rPr lang="en-US" dirty="0" smtClean="0"/>
              <a:t>  =</a:t>
            </a:r>
            <a:r>
              <a:rPr lang="en-US" dirty="0" err="1" smtClean="0"/>
              <a:t>df</a:t>
            </a:r>
            <a:r>
              <a:rPr lang="en-US" dirty="0" smtClean="0"/>
              <a:t> </a:t>
            </a:r>
            <a:r>
              <a:rPr lang="en-US" baseline="-25000" dirty="0" smtClean="0"/>
              <a:t>proto-Wittgenstein</a:t>
            </a:r>
            <a:endParaRPr lang="en-US" dirty="0" smtClean="0"/>
          </a:p>
          <a:p>
            <a:pPr>
              <a:buNone/>
            </a:pPr>
            <a:r>
              <a:rPr lang="en-US" dirty="0" smtClean="0"/>
              <a:t>		(</a:t>
            </a:r>
            <a:r>
              <a:rPr lang="en-US" dirty="0" smtClean="0">
                <a:sym typeface="Symbol" pitchFamily="18" charset="2"/>
              </a:rPr>
              <a:t></a:t>
            </a:r>
            <a:r>
              <a:rPr lang="en-US" dirty="0" smtClean="0"/>
              <a:t>)(</a:t>
            </a:r>
            <a:r>
              <a:rPr lang="en-US" dirty="0" smtClean="0">
                <a:sym typeface="Symbol" pitchFamily="18" charset="2"/>
              </a:rPr>
              <a:t></a:t>
            </a:r>
            <a:r>
              <a:rPr lang="en-US" dirty="0" smtClean="0"/>
              <a:t>x)(</a:t>
            </a:r>
            <a:r>
              <a:rPr lang="en-US" dirty="0" smtClean="0">
                <a:sym typeface="Symbol" pitchFamily="18" charset="2"/>
              </a:rPr>
              <a:t></a:t>
            </a:r>
            <a:r>
              <a:rPr lang="en-US" dirty="0" err="1" smtClean="0"/>
              <a:t>z</a:t>
            </a:r>
            <a:r>
              <a:rPr lang="en-US" baseline="30000" dirty="0" err="1" smtClean="0"/>
              <a:t>x</a:t>
            </a:r>
            <a:r>
              <a:rPr lang="en-US" dirty="0" smtClean="0"/>
              <a:t>)( </a:t>
            </a:r>
            <a:r>
              <a:rPr lang="en-US" dirty="0" smtClean="0">
                <a:sym typeface="Symbol" pitchFamily="18" charset="2"/>
              </a:rPr>
              <a:t></a:t>
            </a:r>
            <a:r>
              <a:rPr lang="en-US" dirty="0" smtClean="0"/>
              <a:t>x .&amp;. </a:t>
            </a:r>
            <a:r>
              <a:rPr lang="en-US" dirty="0" smtClean="0">
                <a:sym typeface="Symbol" pitchFamily="18" charset="2"/>
              </a:rPr>
              <a:t></a:t>
            </a:r>
            <a:r>
              <a:rPr lang="en-US" dirty="0" smtClean="0"/>
              <a:t>z :&amp;: </a:t>
            </a:r>
          </a:p>
          <a:p>
            <a:pPr>
              <a:buNone/>
            </a:pPr>
            <a:r>
              <a:rPr lang="en-US" dirty="0" smtClean="0"/>
              <a:t>			(</a:t>
            </a:r>
            <a:r>
              <a:rPr lang="en-US" dirty="0" smtClean="0">
                <a:sym typeface="Symbol" pitchFamily="18" charset="2"/>
              </a:rPr>
              <a:t></a:t>
            </a:r>
            <a:r>
              <a:rPr lang="en-US" dirty="0" err="1" smtClean="0"/>
              <a:t>u</a:t>
            </a:r>
            <a:r>
              <a:rPr lang="en-US" baseline="30000" dirty="0" err="1" smtClean="0"/>
              <a:t>x</a:t>
            </a:r>
            <a:r>
              <a:rPr lang="en-US" baseline="30000" dirty="0" smtClean="0"/>
              <a:t> z</a:t>
            </a:r>
            <a:r>
              <a:rPr lang="en-US" dirty="0" smtClean="0"/>
              <a:t>) </a:t>
            </a:r>
            <a:r>
              <a:rPr lang="en-US" dirty="0" smtClean="0">
                <a:sym typeface="Symbol" pitchFamily="18" charset="2"/>
              </a:rPr>
              <a:t></a:t>
            </a:r>
            <a:r>
              <a:rPr lang="en-US" dirty="0" smtClean="0"/>
              <a:t>u .&amp;. </a:t>
            </a:r>
            <a:r>
              <a:rPr lang="en-US" b="1" dirty="0" err="1" smtClean="0"/>
              <a:t>Card</a:t>
            </a:r>
            <a:r>
              <a:rPr lang="en-US" sz="1800" dirty="0" err="1" smtClean="0">
                <a:sym typeface="Symbol" pitchFamily="18" charset="2"/>
              </a:rPr>
              <a:t></a:t>
            </a:r>
            <a:r>
              <a:rPr lang="en-US" sz="1800" dirty="0" err="1" smtClean="0"/>
              <a:t>y</a:t>
            </a:r>
            <a:r>
              <a:rPr lang="en-US" baseline="30000" dirty="0" err="1" smtClean="0">
                <a:sym typeface="Symbol" pitchFamily="18" charset="2"/>
              </a:rPr>
              <a:t></a:t>
            </a:r>
            <a:r>
              <a:rPr lang="en-US" baseline="30000" dirty="0" err="1" smtClean="0"/>
              <a:t>y</a:t>
            </a:r>
            <a:r>
              <a:rPr lang="en-US" dirty="0" smtClean="0"/>
              <a:t>[</a:t>
            </a:r>
            <a:r>
              <a:rPr lang="en-US" dirty="0" smtClean="0">
                <a:sym typeface="Symbol" pitchFamily="18" charset="2"/>
              </a:rPr>
              <a:t></a:t>
            </a:r>
            <a:r>
              <a:rPr lang="en-US" dirty="0" smtClean="0"/>
              <a:t>] ) </a:t>
            </a:r>
          </a:p>
          <a:p>
            <a:pPr>
              <a:buNone/>
            </a:pPr>
            <a:endParaRPr lang="en-US" b="1" dirty="0" smtClean="0"/>
          </a:p>
          <a:p>
            <a:pPr>
              <a:buNone/>
            </a:pPr>
            <a:endParaRPr lang="en-US" dirty="0" smtClean="0"/>
          </a:p>
          <a:p>
            <a:pPr>
              <a:buNone/>
            </a:pP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r>
              <a:rPr lang="en-US" dirty="0" err="1" smtClean="0"/>
              <a:t>a</a:t>
            </a:r>
            <a:r>
              <a:rPr lang="en-US" b="1" dirty="0" err="1" smtClean="0"/>
              <a:t>P</a:t>
            </a:r>
            <a:r>
              <a:rPr lang="en-US" dirty="0" err="1" smtClean="0">
                <a:sym typeface="Symbol" pitchFamily="18" charset="2"/>
              </a:rPr>
              <a:t>b</a:t>
            </a:r>
            <a:r>
              <a:rPr lang="en-US" dirty="0" smtClean="0"/>
              <a:t> =</a:t>
            </a:r>
            <a:r>
              <a:rPr lang="en-US" dirty="0" err="1" smtClean="0"/>
              <a:t>df</a:t>
            </a:r>
            <a:r>
              <a:rPr lang="en-US" baseline="-25000" dirty="0" err="1" smtClean="0"/>
              <a:t>Fregean</a:t>
            </a:r>
            <a:r>
              <a:rPr lang="en-US" dirty="0" smtClean="0"/>
              <a:t> </a:t>
            </a:r>
          </a:p>
          <a:p>
            <a:pPr>
              <a:buNone/>
            </a:pPr>
            <a:r>
              <a:rPr lang="en-US" dirty="0" smtClean="0"/>
              <a:t>	(</a:t>
            </a:r>
            <a:r>
              <a:rPr lang="en-US" dirty="0" smtClean="0">
                <a:sym typeface="Symbol" pitchFamily="18" charset="2"/>
              </a:rPr>
              <a:t></a:t>
            </a:r>
            <a:r>
              <a:rPr lang="en-US" dirty="0" smtClean="0"/>
              <a:t>z)(</a:t>
            </a:r>
            <a:r>
              <a:rPr lang="en-US" dirty="0" smtClean="0">
                <a:sym typeface="Symbol" pitchFamily="18" charset="2"/>
              </a:rPr>
              <a:t></a:t>
            </a:r>
            <a:r>
              <a:rPr lang="en-US" dirty="0" smtClean="0"/>
              <a:t>z .&amp;. </a:t>
            </a:r>
            <a:r>
              <a:rPr lang="en-US" dirty="0" smtClean="0">
                <a:sym typeface="Symbol" pitchFamily="18" charset="2"/>
              </a:rPr>
              <a:t>b = #</a:t>
            </a:r>
            <a:r>
              <a:rPr lang="en-US" baseline="-25000" dirty="0" err="1" smtClean="0"/>
              <a:t>x</a:t>
            </a:r>
            <a:r>
              <a:rPr lang="en-US" dirty="0" err="1" smtClean="0">
                <a:sym typeface="Symbol" pitchFamily="18" charset="2"/>
              </a:rPr>
              <a:t>x</a:t>
            </a:r>
            <a:r>
              <a:rPr lang="en-US" dirty="0" smtClean="0">
                <a:sym typeface="Symbol" pitchFamily="18" charset="2"/>
              </a:rPr>
              <a:t> &amp; </a:t>
            </a:r>
            <a:endParaRPr lang="en-US" dirty="0" smtClean="0"/>
          </a:p>
          <a:p>
            <a:pPr>
              <a:buNone/>
            </a:pPr>
            <a:r>
              <a:rPr lang="en-US" dirty="0" smtClean="0"/>
              <a:t>		           .&amp;. a = </a:t>
            </a:r>
            <a:r>
              <a:rPr lang="en-US" baseline="-25000" dirty="0" smtClean="0"/>
              <a:t> </a:t>
            </a:r>
            <a:r>
              <a:rPr lang="en-US" dirty="0" smtClean="0">
                <a:sym typeface="Symbol" pitchFamily="18" charset="2"/>
              </a:rPr>
              <a:t>#</a:t>
            </a:r>
            <a:r>
              <a:rPr lang="en-US" baseline="-25000" dirty="0" smtClean="0"/>
              <a:t>x</a:t>
            </a:r>
            <a:r>
              <a:rPr lang="en-US" dirty="0" smtClean="0">
                <a:sym typeface="Symbol" pitchFamily="18" charset="2"/>
              </a:rPr>
              <a:t> (x &amp; </a:t>
            </a:r>
            <a:r>
              <a:rPr lang="en-US" dirty="0" err="1" smtClean="0">
                <a:sym typeface="Symbol" pitchFamily="18" charset="2"/>
              </a:rPr>
              <a:t>x</a:t>
            </a:r>
            <a:r>
              <a:rPr lang="en-US" dirty="0" err="1" smtClean="0">
                <a:sym typeface="Symbol"/>
              </a:rPr>
              <a:t>z</a:t>
            </a:r>
            <a:r>
              <a:rPr lang="en-US" dirty="0" smtClean="0">
                <a:sym typeface="Symbol"/>
              </a:rPr>
              <a:t>)</a:t>
            </a:r>
            <a:endParaRPr lang="en-US" dirty="0" smtClean="0"/>
          </a:p>
          <a:p>
            <a:r>
              <a:rPr lang="en-US" dirty="0" err="1" smtClean="0"/>
              <a:t>a</a:t>
            </a:r>
            <a:r>
              <a:rPr lang="en-US" baseline="-25000" dirty="0" err="1" smtClean="0"/>
              <a:t>x</a:t>
            </a:r>
            <a:r>
              <a:rPr lang="en-US" dirty="0" err="1" smtClean="0">
                <a:sym typeface="Symbol" pitchFamily="18" charset="2"/>
              </a:rPr>
              <a:t></a:t>
            </a:r>
            <a:r>
              <a:rPr lang="en-US" baseline="-25000" dirty="0" err="1" smtClean="0"/>
              <a:t>x</a:t>
            </a:r>
            <a:r>
              <a:rPr lang="en-US" b="1" dirty="0" smtClean="0"/>
              <a:t> P</a:t>
            </a:r>
            <a:r>
              <a:rPr lang="en-US" baseline="-25000" dirty="0" smtClean="0">
                <a:sym typeface="Symbol" pitchFamily="18" charset="2"/>
              </a:rPr>
              <a:t></a:t>
            </a:r>
            <a:r>
              <a:rPr lang="en-US" dirty="0" smtClean="0"/>
              <a:t> </a:t>
            </a:r>
            <a:r>
              <a:rPr lang="en-US" dirty="0" err="1" smtClean="0">
                <a:sym typeface="Symbol" pitchFamily="18" charset="2"/>
              </a:rPr>
              <a:t>b</a:t>
            </a:r>
            <a:r>
              <a:rPr lang="en-US" baseline="-25000" dirty="0" err="1" smtClean="0"/>
              <a:t>x</a:t>
            </a:r>
            <a:r>
              <a:rPr lang="en-US" dirty="0" err="1" smtClean="0">
                <a:sym typeface="Symbol" pitchFamily="18" charset="2"/>
              </a:rPr>
              <a:t></a:t>
            </a:r>
            <a:r>
              <a:rPr lang="en-US" dirty="0" err="1" smtClean="0"/>
              <a:t>x</a:t>
            </a:r>
            <a:r>
              <a:rPr lang="en-US" dirty="0" smtClean="0"/>
              <a:t> =</a:t>
            </a:r>
            <a:r>
              <a:rPr lang="en-US" dirty="0" err="1" smtClean="0"/>
              <a:t>df</a:t>
            </a:r>
            <a:r>
              <a:rPr lang="en-US" baseline="-25000" dirty="0" err="1" smtClean="0"/>
              <a:t>Russellian</a:t>
            </a:r>
            <a:r>
              <a:rPr lang="en-US" dirty="0" smtClean="0"/>
              <a:t> </a:t>
            </a:r>
          </a:p>
          <a:p>
            <a:pPr>
              <a:buNone/>
            </a:pPr>
            <a:r>
              <a:rPr lang="en-US" dirty="0" smtClean="0"/>
              <a:t>	(</a:t>
            </a:r>
            <a:r>
              <a:rPr lang="en-US" dirty="0" smtClean="0">
                <a:sym typeface="Symbol" pitchFamily="18" charset="2"/>
              </a:rPr>
              <a:t></a:t>
            </a:r>
            <a:r>
              <a:rPr lang="en-US" dirty="0" smtClean="0"/>
              <a:t>z)(</a:t>
            </a:r>
            <a:r>
              <a:rPr lang="en-US" dirty="0" smtClean="0">
                <a:sym typeface="Symbol" pitchFamily="18" charset="2"/>
              </a:rPr>
              <a:t></a:t>
            </a:r>
            <a:r>
              <a:rPr lang="en-US" dirty="0" smtClean="0"/>
              <a:t>z .&amp;. </a:t>
            </a:r>
            <a:r>
              <a:rPr lang="en-US" dirty="0" err="1" smtClean="0">
                <a:sym typeface="Symbol" pitchFamily="18" charset="2"/>
              </a:rPr>
              <a:t>b</a:t>
            </a:r>
            <a:r>
              <a:rPr lang="en-US" baseline="-25000" dirty="0" err="1" smtClean="0"/>
              <a:t>x</a:t>
            </a:r>
            <a:r>
              <a:rPr lang="en-US" dirty="0" err="1" smtClean="0">
                <a:sym typeface="Symbol" pitchFamily="18" charset="2"/>
              </a:rPr>
              <a:t></a:t>
            </a:r>
            <a:r>
              <a:rPr lang="en-US" dirty="0" err="1" smtClean="0"/>
              <a:t>x</a:t>
            </a:r>
            <a:r>
              <a:rPr lang="en-US" dirty="0" smtClean="0"/>
              <a:t> </a:t>
            </a:r>
            <a:r>
              <a:rPr lang="en-US" dirty="0" smtClean="0">
                <a:sym typeface="Symbol" pitchFamily="18" charset="2"/>
              </a:rPr>
              <a:t></a:t>
            </a:r>
            <a:r>
              <a:rPr lang="en-US" baseline="-25000" dirty="0" smtClean="0">
                <a:sym typeface="Symbol" pitchFamily="18" charset="2"/>
              </a:rPr>
              <a:t></a:t>
            </a:r>
            <a:r>
              <a:rPr lang="en-US" dirty="0" smtClean="0"/>
              <a:t>  </a:t>
            </a:r>
            <a:r>
              <a:rPr lang="en-US" b="1" dirty="0" err="1" smtClean="0"/>
              <a:t>Card</a:t>
            </a:r>
            <a:r>
              <a:rPr lang="en-US" sz="1600" dirty="0" err="1" smtClean="0">
                <a:sym typeface="Symbol" pitchFamily="18" charset="2"/>
              </a:rPr>
              <a:t></a:t>
            </a:r>
            <a:r>
              <a:rPr lang="en-US" sz="1600" dirty="0" err="1" smtClean="0"/>
              <a:t>y</a:t>
            </a:r>
            <a:r>
              <a:rPr lang="en-US" baseline="30000" dirty="0" err="1" smtClean="0">
                <a:sym typeface="Symbol" pitchFamily="18" charset="2"/>
              </a:rPr>
              <a:t></a:t>
            </a:r>
            <a:r>
              <a:rPr lang="en-US" baseline="30000" dirty="0" err="1" smtClean="0"/>
              <a:t>y</a:t>
            </a:r>
            <a:r>
              <a:rPr lang="en-US" dirty="0" smtClean="0"/>
              <a:t>[</a:t>
            </a:r>
            <a:r>
              <a:rPr lang="en-US" dirty="0" smtClean="0">
                <a:sym typeface="Symbol" pitchFamily="18" charset="2"/>
              </a:rPr>
              <a:t></a:t>
            </a:r>
            <a:r>
              <a:rPr lang="en-US" dirty="0" smtClean="0"/>
              <a:t>]  </a:t>
            </a:r>
          </a:p>
          <a:p>
            <a:pPr>
              <a:buNone/>
            </a:pPr>
            <a:r>
              <a:rPr lang="en-US" dirty="0" smtClean="0"/>
              <a:t>		           .&amp;. </a:t>
            </a:r>
            <a:r>
              <a:rPr lang="en-US" dirty="0" err="1" smtClean="0"/>
              <a:t>a</a:t>
            </a:r>
            <a:r>
              <a:rPr lang="en-US" baseline="-25000" dirty="0" err="1" smtClean="0"/>
              <a:t>x</a:t>
            </a:r>
            <a:r>
              <a:rPr lang="en-US" dirty="0" err="1" smtClean="0">
                <a:sym typeface="Symbol" pitchFamily="18" charset="2"/>
              </a:rPr>
              <a:t></a:t>
            </a:r>
            <a:r>
              <a:rPr lang="en-US" dirty="0" err="1" smtClean="0"/>
              <a:t>x</a:t>
            </a:r>
            <a:r>
              <a:rPr lang="en-US" dirty="0" smtClean="0"/>
              <a:t> </a:t>
            </a:r>
            <a:r>
              <a:rPr lang="en-US" dirty="0" smtClean="0">
                <a:sym typeface="Symbol" pitchFamily="18" charset="2"/>
              </a:rPr>
              <a:t></a:t>
            </a:r>
            <a:r>
              <a:rPr lang="en-US" baseline="-25000" dirty="0" smtClean="0">
                <a:sym typeface="Symbol" pitchFamily="18" charset="2"/>
              </a:rPr>
              <a:t></a:t>
            </a:r>
            <a:r>
              <a:rPr lang="en-US" dirty="0" smtClean="0"/>
              <a:t>  </a:t>
            </a:r>
            <a:r>
              <a:rPr lang="en-US" b="1" dirty="0" err="1" smtClean="0"/>
              <a:t>Card</a:t>
            </a:r>
            <a:r>
              <a:rPr lang="en-US" sz="1600" dirty="0" err="1" smtClean="0">
                <a:sym typeface="Symbol" pitchFamily="18" charset="2"/>
              </a:rPr>
              <a:t></a:t>
            </a:r>
            <a:r>
              <a:rPr lang="en-US" sz="1600" dirty="0" err="1" smtClean="0"/>
              <a:t>y</a:t>
            </a:r>
            <a:r>
              <a:rPr lang="en-US" baseline="30000" dirty="0" err="1" smtClean="0"/>
              <a:t>y</a:t>
            </a:r>
            <a:r>
              <a:rPr lang="en-US" baseline="30000" dirty="0" err="1" smtClean="0">
                <a:sym typeface="Symbol"/>
              </a:rPr>
              <a:t>z</a:t>
            </a:r>
            <a:r>
              <a:rPr lang="en-US" dirty="0" smtClean="0"/>
              <a:t> [</a:t>
            </a:r>
            <a:r>
              <a:rPr lang="en-US" dirty="0" smtClean="0">
                <a:sym typeface="Symbol" pitchFamily="18" charset="2"/>
              </a:rPr>
              <a:t></a:t>
            </a:r>
            <a:r>
              <a:rPr lang="en-US" dirty="0" smtClean="0"/>
              <a:t>] )</a:t>
            </a:r>
          </a:p>
          <a:p>
            <a:r>
              <a:rPr lang="en-US" dirty="0" err="1" smtClean="0"/>
              <a:t>a</a:t>
            </a:r>
            <a:r>
              <a:rPr lang="en-US" baseline="-25000" dirty="0" err="1" smtClean="0"/>
              <a:t>x</a:t>
            </a:r>
            <a:r>
              <a:rPr lang="en-US" dirty="0" err="1" smtClean="0">
                <a:sym typeface="Symbol" pitchFamily="18" charset="2"/>
              </a:rPr>
              <a:t></a:t>
            </a:r>
            <a:r>
              <a:rPr lang="en-US" baseline="-25000" dirty="0" err="1" smtClean="0"/>
              <a:t>x</a:t>
            </a:r>
            <a:r>
              <a:rPr lang="en-US" b="1" dirty="0" smtClean="0"/>
              <a:t> P</a:t>
            </a:r>
            <a:r>
              <a:rPr lang="en-US" baseline="-25000" dirty="0" smtClean="0">
                <a:sym typeface="Symbol" pitchFamily="18" charset="2"/>
              </a:rPr>
              <a:t></a:t>
            </a:r>
            <a:r>
              <a:rPr lang="en-US" dirty="0" smtClean="0"/>
              <a:t> </a:t>
            </a:r>
            <a:r>
              <a:rPr lang="en-US" dirty="0" err="1" smtClean="0">
                <a:sym typeface="Symbol" pitchFamily="18" charset="2"/>
              </a:rPr>
              <a:t>b</a:t>
            </a:r>
            <a:r>
              <a:rPr lang="en-US" baseline="-25000" dirty="0" err="1" smtClean="0"/>
              <a:t>x</a:t>
            </a:r>
            <a:r>
              <a:rPr lang="en-US" dirty="0" err="1" smtClean="0">
                <a:sym typeface="Symbol" pitchFamily="18" charset="2"/>
              </a:rPr>
              <a:t></a:t>
            </a:r>
            <a:r>
              <a:rPr lang="en-US" dirty="0" err="1" smtClean="0"/>
              <a:t>x</a:t>
            </a:r>
            <a:r>
              <a:rPr lang="en-US" dirty="0" smtClean="0"/>
              <a:t> =</a:t>
            </a:r>
            <a:r>
              <a:rPr lang="en-US" dirty="0" err="1" smtClean="0"/>
              <a:t>df</a:t>
            </a:r>
            <a:r>
              <a:rPr lang="en-US" dirty="0" smtClean="0"/>
              <a:t> </a:t>
            </a:r>
            <a:r>
              <a:rPr lang="en-US" baseline="-25000" dirty="0" smtClean="0"/>
              <a:t>proto-Wittgenstein</a:t>
            </a:r>
          </a:p>
          <a:p>
            <a:pPr>
              <a:buNone/>
            </a:pPr>
            <a:r>
              <a:rPr lang="en-US" dirty="0" smtClean="0"/>
              <a:t>	(</a:t>
            </a:r>
            <a:r>
              <a:rPr lang="en-US" dirty="0" smtClean="0">
                <a:sym typeface="Symbol" pitchFamily="18" charset="2"/>
              </a:rPr>
              <a:t></a:t>
            </a:r>
            <a:r>
              <a:rPr lang="en-US" dirty="0" smtClean="0"/>
              <a:t>) (</a:t>
            </a:r>
            <a:r>
              <a:rPr lang="en-US" dirty="0" smtClean="0">
                <a:sym typeface="Symbol" pitchFamily="18" charset="2"/>
              </a:rPr>
              <a:t></a:t>
            </a:r>
            <a:r>
              <a:rPr lang="en-US" dirty="0" smtClean="0"/>
              <a:t>z)(</a:t>
            </a:r>
            <a:r>
              <a:rPr lang="en-US" dirty="0" smtClean="0">
                <a:sym typeface="Symbol" pitchFamily="18" charset="2"/>
              </a:rPr>
              <a:t></a:t>
            </a:r>
            <a:r>
              <a:rPr lang="en-US" dirty="0" smtClean="0"/>
              <a:t>z .&amp;. </a:t>
            </a:r>
            <a:r>
              <a:rPr lang="en-US" dirty="0" err="1" smtClean="0">
                <a:sym typeface="Symbol" pitchFamily="18" charset="2"/>
              </a:rPr>
              <a:t>b</a:t>
            </a:r>
            <a:r>
              <a:rPr lang="en-US" baseline="-25000" dirty="0" err="1" smtClean="0"/>
              <a:t>x</a:t>
            </a:r>
            <a:r>
              <a:rPr lang="en-US" dirty="0" err="1" smtClean="0">
                <a:sym typeface="Symbol" pitchFamily="18" charset="2"/>
              </a:rPr>
              <a:t></a:t>
            </a:r>
            <a:r>
              <a:rPr lang="en-US" dirty="0" err="1" smtClean="0"/>
              <a:t>x</a:t>
            </a:r>
            <a:r>
              <a:rPr lang="en-US" dirty="0" smtClean="0"/>
              <a:t> </a:t>
            </a:r>
            <a:r>
              <a:rPr lang="en-US" dirty="0" smtClean="0">
                <a:sym typeface="Symbol" pitchFamily="18" charset="2"/>
              </a:rPr>
              <a:t></a:t>
            </a:r>
            <a:r>
              <a:rPr lang="en-US" baseline="-25000" dirty="0" smtClean="0">
                <a:sym typeface="Symbol" pitchFamily="18" charset="2"/>
              </a:rPr>
              <a:t></a:t>
            </a:r>
            <a:r>
              <a:rPr lang="en-US" dirty="0" smtClean="0"/>
              <a:t>  </a:t>
            </a:r>
            <a:r>
              <a:rPr lang="en-US" b="1" dirty="0" err="1" smtClean="0"/>
              <a:t>Card</a:t>
            </a:r>
            <a:r>
              <a:rPr lang="en-US" sz="1600" dirty="0" err="1" smtClean="0">
                <a:sym typeface="Symbol" pitchFamily="18" charset="2"/>
              </a:rPr>
              <a:t></a:t>
            </a:r>
            <a:r>
              <a:rPr lang="en-US" sz="1600" dirty="0" err="1" smtClean="0"/>
              <a:t>y</a:t>
            </a:r>
            <a:r>
              <a:rPr lang="en-US" baseline="30000" dirty="0" err="1" smtClean="0">
                <a:sym typeface="Symbol" pitchFamily="18" charset="2"/>
              </a:rPr>
              <a:t></a:t>
            </a:r>
            <a:r>
              <a:rPr lang="en-US" baseline="30000" dirty="0" err="1" smtClean="0"/>
              <a:t>y</a:t>
            </a:r>
            <a:r>
              <a:rPr lang="en-US" dirty="0" smtClean="0"/>
              <a:t>[</a:t>
            </a:r>
            <a:r>
              <a:rPr lang="en-US" dirty="0" smtClean="0">
                <a:sym typeface="Symbol" pitchFamily="18" charset="2"/>
              </a:rPr>
              <a:t></a:t>
            </a:r>
            <a:r>
              <a:rPr lang="en-US" dirty="0" smtClean="0"/>
              <a:t>]  </a:t>
            </a:r>
          </a:p>
          <a:p>
            <a:pPr>
              <a:buNone/>
            </a:pPr>
            <a:r>
              <a:rPr lang="en-US" dirty="0" smtClean="0"/>
              <a:t>		.&amp;. (</a:t>
            </a:r>
            <a:r>
              <a:rPr lang="en-US" dirty="0" smtClean="0">
                <a:sym typeface="Symbol" pitchFamily="18" charset="2"/>
              </a:rPr>
              <a:t></a:t>
            </a:r>
            <a:r>
              <a:rPr lang="en-US" dirty="0" smtClean="0"/>
              <a:t>)(</a:t>
            </a:r>
            <a:r>
              <a:rPr lang="en-US" dirty="0" smtClean="0">
                <a:sym typeface="Symbol" pitchFamily="18" charset="2"/>
              </a:rPr>
              <a:t></a:t>
            </a:r>
            <a:r>
              <a:rPr lang="en-US" dirty="0" err="1" smtClean="0"/>
              <a:t>x</a:t>
            </a:r>
            <a:r>
              <a:rPr lang="en-US" baseline="30000" dirty="0" err="1" smtClean="0"/>
              <a:t>z</a:t>
            </a:r>
            <a:r>
              <a:rPr lang="en-US" dirty="0" smtClean="0"/>
              <a:t>)( </a:t>
            </a:r>
            <a:r>
              <a:rPr lang="en-US" dirty="0" smtClean="0">
                <a:sym typeface="Symbol" pitchFamily="18" charset="2"/>
              </a:rPr>
              <a:t></a:t>
            </a:r>
            <a:r>
              <a:rPr lang="en-US" dirty="0" smtClean="0"/>
              <a:t>x </a:t>
            </a:r>
            <a:r>
              <a:rPr lang="en-US" dirty="0" smtClean="0">
                <a:sym typeface="Symbol" pitchFamily="18" charset="2"/>
              </a:rPr>
              <a:t></a:t>
            </a:r>
            <a:r>
              <a:rPr lang="en-US" dirty="0" smtClean="0"/>
              <a:t> </a:t>
            </a:r>
            <a:r>
              <a:rPr lang="en-US" dirty="0" smtClean="0">
                <a:sym typeface="Symbol" pitchFamily="18" charset="2"/>
              </a:rPr>
              <a:t></a:t>
            </a:r>
            <a:r>
              <a:rPr lang="en-US" dirty="0" smtClean="0"/>
              <a:t>x) .&amp;. </a:t>
            </a:r>
          </a:p>
          <a:p>
            <a:pPr>
              <a:buNone/>
            </a:pPr>
            <a:r>
              <a:rPr lang="en-US" dirty="0" smtClean="0"/>
              <a:t>				</a:t>
            </a:r>
            <a:r>
              <a:rPr lang="en-US" dirty="0" err="1" smtClean="0"/>
              <a:t>a</a:t>
            </a:r>
            <a:r>
              <a:rPr lang="en-US" baseline="-25000" dirty="0" err="1" smtClean="0"/>
              <a:t>x</a:t>
            </a:r>
            <a:r>
              <a:rPr lang="en-US" dirty="0" err="1" smtClean="0">
                <a:sym typeface="Symbol" pitchFamily="18" charset="2"/>
              </a:rPr>
              <a:t></a:t>
            </a:r>
            <a:r>
              <a:rPr lang="en-US" dirty="0" err="1" smtClean="0"/>
              <a:t>x</a:t>
            </a:r>
            <a:r>
              <a:rPr lang="en-US" dirty="0" smtClean="0"/>
              <a:t> </a:t>
            </a:r>
            <a:r>
              <a:rPr lang="en-US" dirty="0" smtClean="0">
                <a:sym typeface="Symbol" pitchFamily="18" charset="2"/>
              </a:rPr>
              <a:t></a:t>
            </a:r>
            <a:r>
              <a:rPr lang="en-US" baseline="-25000" dirty="0" smtClean="0">
                <a:sym typeface="Symbol" pitchFamily="18" charset="2"/>
              </a:rPr>
              <a:t></a:t>
            </a:r>
            <a:r>
              <a:rPr lang="en-US" dirty="0" smtClean="0"/>
              <a:t>  </a:t>
            </a:r>
            <a:r>
              <a:rPr lang="en-US" b="1" dirty="0" err="1" smtClean="0"/>
              <a:t>Card</a:t>
            </a:r>
            <a:r>
              <a:rPr lang="en-US" sz="1600" dirty="0" err="1" smtClean="0">
                <a:sym typeface="Symbol" pitchFamily="18" charset="2"/>
              </a:rPr>
              <a:t></a:t>
            </a:r>
            <a:r>
              <a:rPr lang="en-US" sz="1600" dirty="0" err="1" smtClean="0"/>
              <a:t>y</a:t>
            </a:r>
            <a:r>
              <a:rPr lang="en-US" baseline="30000" dirty="0" err="1" smtClean="0">
                <a:sym typeface="Symbol" pitchFamily="18" charset="2"/>
              </a:rPr>
              <a:t></a:t>
            </a:r>
            <a:r>
              <a:rPr lang="en-US" baseline="30000" dirty="0" err="1" smtClean="0"/>
              <a:t>y</a:t>
            </a:r>
            <a:r>
              <a:rPr lang="en-US" dirty="0" smtClean="0"/>
              <a:t> [</a:t>
            </a:r>
            <a:r>
              <a:rPr lang="en-US" dirty="0" smtClean="0">
                <a:sym typeface="Symbol" pitchFamily="18" charset="2"/>
              </a:rPr>
              <a:t></a:t>
            </a:r>
            <a:r>
              <a:rPr lang="en-US" dirty="0" smtClean="0"/>
              <a:t>] )</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10000"/>
          </a:bodyPr>
          <a:lstStyle/>
          <a:p>
            <a:r>
              <a:rPr lang="en-US" dirty="0" smtClean="0"/>
              <a:t>This is an important result and thrusts the following question to the fore: If the uses of the identity sign in the construction of number can be recovered, then why didn’t Wittgenstein embrace </a:t>
            </a:r>
            <a:r>
              <a:rPr lang="en-US" i="1" dirty="0" smtClean="0"/>
              <a:t>Principia</a:t>
            </a:r>
            <a:r>
              <a:rPr lang="en-US" dirty="0" smtClean="0"/>
              <a:t>? </a:t>
            </a:r>
          </a:p>
          <a:p>
            <a:r>
              <a:rPr lang="en-US" dirty="0" smtClean="0"/>
              <a:t>Wittgenstein’s answer is that the characterization of number in terms of relations of one-to-one correspondence, makes the </a:t>
            </a:r>
            <a:r>
              <a:rPr lang="en-US" i="1" dirty="0" smtClean="0">
                <a:solidFill>
                  <a:srgbClr val="FF0000"/>
                </a:solidFill>
              </a:rPr>
              <a:t>application</a:t>
            </a:r>
            <a:r>
              <a:rPr lang="en-US" i="1" dirty="0" smtClean="0"/>
              <a:t> </a:t>
            </a:r>
            <a:r>
              <a:rPr lang="en-US" dirty="0" smtClean="0"/>
              <a:t>of arithmetic to the world metaphysically questionable.</a:t>
            </a:r>
          </a:p>
          <a:p>
            <a:r>
              <a:rPr lang="en-US" dirty="0" smtClean="0"/>
              <a:t> The reason is that without identity as a relation, the needed material  correspondence relations may not be in the physical world!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943600"/>
          </a:xfrm>
        </p:spPr>
        <p:txBody>
          <a:bodyPr>
            <a:normAutofit fontScale="77500" lnSpcReduction="20000"/>
          </a:bodyPr>
          <a:lstStyle/>
          <a:p>
            <a:r>
              <a:rPr lang="en-US" dirty="0" smtClean="0"/>
              <a:t>In order to see that Wittgenstein’s </a:t>
            </a:r>
            <a:r>
              <a:rPr lang="en-US" i="1" dirty="0" err="1" smtClean="0"/>
              <a:t>Tractatus</a:t>
            </a:r>
            <a:r>
              <a:rPr lang="en-US" dirty="0" smtClean="0"/>
              <a:t> embraced a form  of </a:t>
            </a:r>
            <a:r>
              <a:rPr lang="en-US" dirty="0" err="1" smtClean="0"/>
              <a:t>logicism</a:t>
            </a:r>
            <a:r>
              <a:rPr lang="en-US" dirty="0" smtClean="0"/>
              <a:t>, we first must ask: What is logic? </a:t>
            </a:r>
          </a:p>
          <a:p>
            <a:pPr>
              <a:buNone/>
            </a:pPr>
            <a:r>
              <a:rPr lang="en-US" dirty="0" smtClean="0"/>
              <a:t>	</a:t>
            </a:r>
            <a:endParaRPr lang="en-US" dirty="0" smtClean="0">
              <a:solidFill>
                <a:srgbClr val="FF0000"/>
              </a:solidFill>
            </a:endParaRPr>
          </a:p>
          <a:p>
            <a:r>
              <a:rPr lang="en-US" dirty="0" smtClean="0"/>
              <a:t>Many today relegate logic to what is called quantification theory. We had better begin our discussion there.</a:t>
            </a:r>
          </a:p>
          <a:p>
            <a:r>
              <a:rPr lang="en-US" dirty="0" err="1" smtClean="0"/>
              <a:t>Frege</a:t>
            </a:r>
            <a:r>
              <a:rPr lang="en-US" dirty="0" smtClean="0"/>
              <a:t> was first to abandon Aristotelian and medieval categorical logic and set out modern quantification theory. </a:t>
            </a:r>
          </a:p>
          <a:p>
            <a:r>
              <a:rPr lang="en-US" dirty="0" smtClean="0"/>
              <a:t>As Kant pointed out, Categorical </a:t>
            </a:r>
            <a:r>
              <a:rPr lang="en-US" dirty="0"/>
              <a:t>L</a:t>
            </a:r>
            <a:r>
              <a:rPr lang="en-US" dirty="0" smtClean="0"/>
              <a:t>ogic is uninformative. The conclusion of a categorical syllogism never contains information not present in the descriptive content of the premises. </a:t>
            </a:r>
          </a:p>
          <a:p>
            <a:r>
              <a:rPr lang="en-US" dirty="0" smtClean="0"/>
              <a:t>Categorical logic is decidable and uninformative.</a:t>
            </a:r>
          </a:p>
          <a:p>
            <a:r>
              <a:rPr lang="en-US" dirty="0" smtClean="0"/>
              <a:t>Quantification theory is not decidable. But it remains uninformative in an important sense (as we shall see).</a:t>
            </a:r>
          </a:p>
          <a:p>
            <a:pPr>
              <a:buNone/>
            </a:pPr>
            <a:r>
              <a:rPr lang="en-US" dirty="0" smtClean="0"/>
              <a:t> </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3" name="Rectangle 3"/>
          <p:cNvSpPr>
            <a:spLocks noGrp="1" noChangeArrowheads="1"/>
          </p:cNvSpPr>
          <p:nvPr>
            <p:ph type="body" idx="1"/>
          </p:nvPr>
        </p:nvSpPr>
        <p:spPr>
          <a:xfrm>
            <a:off x="457200" y="609600"/>
            <a:ext cx="8229600" cy="5516563"/>
          </a:xfrm>
        </p:spPr>
        <p:txBody>
          <a:bodyPr/>
          <a:lstStyle/>
          <a:p>
            <a:pPr eaLnBrk="1" hangingPunct="1">
              <a:lnSpc>
                <a:spcPct val="90000"/>
              </a:lnSpc>
            </a:pPr>
            <a:r>
              <a:rPr lang="en-US" sz="2400" dirty="0" smtClean="0"/>
              <a:t>What becomes of the </a:t>
            </a:r>
            <a:r>
              <a:rPr lang="en-US" sz="2400" i="1" dirty="0" smtClean="0"/>
              <a:t>application</a:t>
            </a:r>
            <a:r>
              <a:rPr lang="en-US" sz="2400" dirty="0" smtClean="0"/>
              <a:t> of </a:t>
            </a:r>
          </a:p>
          <a:p>
            <a:pPr eaLnBrk="1" hangingPunct="1">
              <a:lnSpc>
                <a:spcPct val="90000"/>
              </a:lnSpc>
              <a:buFontTx/>
              <a:buNone/>
            </a:pPr>
            <a:r>
              <a:rPr lang="en-US" sz="2400" dirty="0" smtClean="0"/>
              <a:t>	arithmetic (counting) once identity is </a:t>
            </a:r>
          </a:p>
          <a:p>
            <a:pPr eaLnBrk="1" hangingPunct="1">
              <a:lnSpc>
                <a:spcPct val="90000"/>
              </a:lnSpc>
              <a:buFontTx/>
              <a:buNone/>
            </a:pPr>
            <a:r>
              <a:rPr lang="en-US" sz="2400" dirty="0" smtClean="0"/>
              <a:t>	eliminated in terms of exclusive quantifiers?</a:t>
            </a:r>
          </a:p>
          <a:p>
            <a:pPr eaLnBrk="1" hangingPunct="1">
              <a:lnSpc>
                <a:spcPct val="90000"/>
              </a:lnSpc>
            </a:pPr>
            <a:r>
              <a:rPr lang="en-US" sz="2400" dirty="0" smtClean="0"/>
              <a:t>In Wittgenstein’s view, genuine (“material”) properties F and G are such that it is logically possible for an object to exemplify both at the same time.  For any genuine material (physical) relationship  R and objects x, y, it must be logically possible that </a:t>
            </a:r>
            <a:r>
              <a:rPr lang="en-US" sz="2400" dirty="0" err="1" smtClean="0"/>
              <a:t>xRy</a:t>
            </a:r>
            <a:r>
              <a:rPr lang="en-US" sz="2400" dirty="0" smtClean="0"/>
              <a:t>  &amp; </a:t>
            </a:r>
            <a:r>
              <a:rPr lang="en-US" sz="2400" dirty="0" err="1" smtClean="0"/>
              <a:t>yRx</a:t>
            </a:r>
            <a:r>
              <a:rPr lang="en-US" sz="2400" dirty="0" smtClean="0"/>
              <a:t> .</a:t>
            </a:r>
          </a:p>
          <a:p>
            <a:pPr eaLnBrk="1" hangingPunct="1">
              <a:lnSpc>
                <a:spcPct val="90000"/>
              </a:lnSpc>
            </a:pPr>
            <a:r>
              <a:rPr lang="en-US" sz="2400" dirty="0" smtClean="0"/>
              <a:t>Wittgenstein drew the conclusion that the identity of </a:t>
            </a:r>
            <a:r>
              <a:rPr lang="en-US" sz="2400" dirty="0" err="1" smtClean="0"/>
              <a:t>indiscernibiles</a:t>
            </a:r>
            <a:r>
              <a:rPr lang="en-US" sz="2400" dirty="0" smtClean="0"/>
              <a:t> is not a necessary truth. That is, distinct objects might share all </a:t>
            </a:r>
            <a:r>
              <a:rPr lang="en-US" sz="2400" i="1" dirty="0" smtClean="0"/>
              <a:t>material</a:t>
            </a:r>
            <a:r>
              <a:rPr lang="en-US" sz="2400" dirty="0" smtClean="0"/>
              <a:t> properties and stand in all the same material relations.</a:t>
            </a:r>
          </a:p>
          <a:p>
            <a:pPr eaLnBrk="1" hangingPunct="1">
              <a:lnSpc>
                <a:spcPct val="90000"/>
              </a:lnSpc>
            </a:pPr>
            <a:r>
              <a:rPr lang="en-US" sz="2400" dirty="0" smtClean="0"/>
              <a:t>Because of his stand on identity, Wittgenstein’s </a:t>
            </a:r>
            <a:r>
              <a:rPr lang="en-US" sz="2400" i="1" dirty="0" err="1" smtClean="0"/>
              <a:t>Tractatus</a:t>
            </a:r>
            <a:r>
              <a:rPr lang="en-US" sz="2400" dirty="0" smtClean="0"/>
              <a:t> abandoned the </a:t>
            </a:r>
            <a:r>
              <a:rPr lang="en-US" sz="2400" dirty="0" err="1" smtClean="0"/>
              <a:t>Frege</a:t>
            </a:r>
            <a:r>
              <a:rPr lang="en-US" sz="2400" dirty="0" smtClean="0"/>
              <a:t>/Russell conception that cardinal number in terms of one-one correlation.</a:t>
            </a:r>
          </a:p>
          <a:p>
            <a:pPr eaLnBrk="1" hangingPunct="1">
              <a:lnSpc>
                <a:spcPct val="90000"/>
              </a:lnSpc>
            </a:pPr>
            <a:endParaRPr lang="en-US" sz="2400" dirty="0" smtClean="0"/>
          </a:p>
        </p:txBody>
      </p:sp>
      <p:pic>
        <p:nvPicPr>
          <p:cNvPr id="115715" name="Picture 4" descr="wittgenstein_lud-19690116021R"/>
          <p:cNvPicPr>
            <a:picLocks noChangeAspect="1" noChangeArrowheads="1"/>
          </p:cNvPicPr>
          <p:nvPr/>
        </p:nvPicPr>
        <p:blipFill>
          <a:blip r:embed="rId2"/>
          <a:srcRect/>
          <a:stretch>
            <a:fillRect/>
          </a:stretch>
        </p:blipFill>
        <p:spPr bwMode="auto">
          <a:xfrm>
            <a:off x="7162800" y="0"/>
            <a:ext cx="1333500" cy="1724025"/>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7043"/>
                                        </p:tgtEl>
                                        <p:attrNameLst>
                                          <p:attrName>style.visibility</p:attrName>
                                        </p:attrNameLst>
                                      </p:cBhvr>
                                      <p:to>
                                        <p:strVal val="visible"/>
                                      </p:to>
                                    </p:set>
                                    <p:animEffect transition="in" filter="fade">
                                      <p:cBhvr>
                                        <p:cTn id="7" dur="2000"/>
                                        <p:tgtEl>
                                          <p:spTgt spid="87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3"/>
          <p:cNvSpPr>
            <a:spLocks noGrp="1" noChangeArrowheads="1"/>
          </p:cNvSpPr>
          <p:nvPr>
            <p:ph type="body" idx="1"/>
          </p:nvPr>
        </p:nvSpPr>
        <p:spPr>
          <a:xfrm>
            <a:off x="457200" y="381000"/>
            <a:ext cx="8229600" cy="5943600"/>
          </a:xfrm>
        </p:spPr>
        <p:txBody>
          <a:bodyPr>
            <a:normAutofit lnSpcReduction="10000"/>
          </a:bodyPr>
          <a:lstStyle/>
          <a:p>
            <a:pPr eaLnBrk="1" hangingPunct="1">
              <a:lnSpc>
                <a:spcPct val="80000"/>
              </a:lnSpc>
            </a:pPr>
            <a:r>
              <a:rPr lang="en-US" sz="2400" dirty="0" smtClean="0"/>
              <a:t>Does one-one correlation require an intension which specifies the correlation relation?</a:t>
            </a:r>
          </a:p>
          <a:p>
            <a:pPr eaLnBrk="1" hangingPunct="1">
              <a:lnSpc>
                <a:spcPct val="80000"/>
              </a:lnSpc>
            </a:pPr>
            <a:r>
              <a:rPr lang="en-US" sz="2400" dirty="0" smtClean="0"/>
              <a:t>The question might be seen to be analogous to the philosophical questions surrounding the </a:t>
            </a:r>
            <a:r>
              <a:rPr lang="en-US" sz="2400" dirty="0" smtClean="0">
                <a:solidFill>
                  <a:srgbClr val="FF0000"/>
                </a:solidFill>
              </a:rPr>
              <a:t>axiom of choice</a:t>
            </a:r>
            <a:r>
              <a:rPr lang="en-US" sz="2400" dirty="0" smtClean="0"/>
              <a:t>. Many hold that no intension is needed to specify a choice function, the function (set) exists (independently of any intension). But this relies on an ontology of sets which takes them to be independent of intensions . </a:t>
            </a:r>
          </a:p>
          <a:p>
            <a:pPr eaLnBrk="1" hangingPunct="1">
              <a:lnSpc>
                <a:spcPct val="80000"/>
              </a:lnSpc>
            </a:pPr>
            <a:r>
              <a:rPr lang="en-US" sz="2400" dirty="0" smtClean="0"/>
              <a:t>Perhaps the </a:t>
            </a:r>
            <a:r>
              <a:rPr lang="en-US" sz="2400" i="1" dirty="0" smtClean="0"/>
              <a:t>application</a:t>
            </a:r>
            <a:r>
              <a:rPr lang="en-US" sz="2400" dirty="0" smtClean="0"/>
              <a:t> of arithmetic to the world does not rely on one-one correlations among </a:t>
            </a:r>
            <a:r>
              <a:rPr lang="en-US" sz="2400" dirty="0" err="1" smtClean="0"/>
              <a:t>Wittgensteinian</a:t>
            </a:r>
            <a:r>
              <a:rPr lang="en-US" sz="2400" dirty="0" smtClean="0"/>
              <a:t> “objects” (for which the identity of </a:t>
            </a:r>
            <a:r>
              <a:rPr lang="en-US" sz="2400" dirty="0" err="1" smtClean="0"/>
              <a:t>indiscernibles</a:t>
            </a:r>
            <a:r>
              <a:rPr lang="en-US" sz="2400" dirty="0" smtClean="0"/>
              <a:t> fails). Ordinary applications involve </a:t>
            </a:r>
            <a:r>
              <a:rPr lang="en-US" sz="2400" dirty="0" err="1" smtClean="0"/>
              <a:t>sortals</a:t>
            </a:r>
            <a:r>
              <a:rPr lang="en-US" sz="2400" dirty="0" smtClean="0"/>
              <a:t> that distinguish </a:t>
            </a:r>
            <a:r>
              <a:rPr lang="en-US" sz="2400" i="1" dirty="0" smtClean="0"/>
              <a:t>macro</a:t>
            </a:r>
            <a:r>
              <a:rPr lang="en-US" sz="2400" dirty="0" smtClean="0"/>
              <a:t> objects with which we ordinarily causally interact.</a:t>
            </a:r>
          </a:p>
          <a:p>
            <a:pPr eaLnBrk="1" hangingPunct="1">
              <a:lnSpc>
                <a:spcPct val="80000"/>
              </a:lnSpc>
              <a:buFontTx/>
              <a:buNone/>
            </a:pPr>
            <a:r>
              <a:rPr lang="en-US" sz="2400" dirty="0" smtClean="0"/>
              <a:t>	We do find material spatial relationships and properties to form one-one correlations between macro objects– e.g.,  chairs in this room and people in this room. </a:t>
            </a:r>
          </a:p>
          <a:p>
            <a:pPr eaLnBrk="1" hangingPunct="1">
              <a:lnSpc>
                <a:spcPct val="80000"/>
              </a:lnSpc>
              <a:buFontTx/>
              <a:buNone/>
            </a:pPr>
            <a:endParaRPr lang="en-US" sz="2400" dirty="0" smtClean="0"/>
          </a:p>
          <a:p>
            <a:pPr eaLnBrk="1" hangingPunct="1">
              <a:lnSpc>
                <a:spcPct val="80000"/>
              </a:lnSpc>
            </a:pPr>
            <a:r>
              <a:rPr lang="en-US" sz="2400" dirty="0" smtClean="0"/>
              <a:t>  The application of arithmetic to the ordinary persons’ “objects” is not compromised.   Thus, perhaps Wittgenstein   was wrong again!</a:t>
            </a:r>
          </a:p>
          <a:p>
            <a:pPr eaLnBrk="1" hangingPunct="1">
              <a:lnSpc>
                <a:spcPct val="80000"/>
              </a:lnSpc>
            </a:pPr>
            <a:endParaRPr lang="en-US" sz="200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dirty="0" smtClean="0"/>
              <a:t>In Wittgenstein’s </a:t>
            </a:r>
            <a:r>
              <a:rPr lang="en-US" dirty="0" err="1" smtClean="0"/>
              <a:t>Tractarian</a:t>
            </a:r>
            <a:r>
              <a:rPr lang="en-US" dirty="0" smtClean="0"/>
              <a:t> </a:t>
            </a:r>
            <a:r>
              <a:rPr lang="en-US" dirty="0" err="1" smtClean="0"/>
              <a:t>logicism</a:t>
            </a:r>
            <a:r>
              <a:rPr lang="en-US" dirty="0" smtClean="0"/>
              <a:t>, logical inference consists in calculating with operations. A branch of such calculations involves those operators with numeric exponents. This, in Wittgenstein’s view, constitutes arithmetic inference.</a:t>
            </a:r>
          </a:p>
          <a:p>
            <a:r>
              <a:rPr lang="en-US" dirty="0" smtClean="0"/>
              <a:t>How did Wittgenstein hope to recover arithmetic in terms of the practice of calculation with operators?</a:t>
            </a: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62500" lnSpcReduction="20000"/>
          </a:bodyPr>
          <a:lstStyle/>
          <a:p>
            <a:r>
              <a:rPr lang="en-US" dirty="0" smtClean="0"/>
              <a:t>The </a:t>
            </a:r>
            <a:r>
              <a:rPr lang="en-US" i="1" dirty="0" err="1" smtClean="0"/>
              <a:t>Tractatus</a:t>
            </a:r>
            <a:r>
              <a:rPr lang="en-US" dirty="0" smtClean="0"/>
              <a:t> gives a recursive characterization, which I will rewrite below for clarity. The symbols </a:t>
            </a:r>
            <a:r>
              <a:rPr lang="en-US" b="1" dirty="0" smtClean="0"/>
              <a:t>0</a:t>
            </a:r>
            <a:r>
              <a:rPr lang="en-US" dirty="0" smtClean="0"/>
              <a:t> and +/ (successor) are primitive.</a:t>
            </a:r>
          </a:p>
          <a:p>
            <a:r>
              <a:rPr lang="en-US" i="1" dirty="0" smtClean="0"/>
              <a:t>TLP </a:t>
            </a:r>
            <a:r>
              <a:rPr lang="en-US" dirty="0" smtClean="0"/>
              <a:t>6.02	 </a:t>
            </a:r>
          </a:p>
          <a:p>
            <a:r>
              <a:rPr lang="en-US" dirty="0" smtClean="0"/>
              <a:t>		</a:t>
            </a:r>
            <a:r>
              <a:rPr lang="en-US" dirty="0" smtClean="0">
                <a:sym typeface="Symbol"/>
              </a:rPr>
              <a:t></a:t>
            </a:r>
            <a:r>
              <a:rPr lang="en-US" b="1" baseline="30000" dirty="0" smtClean="0"/>
              <a:t>0</a:t>
            </a:r>
            <a:r>
              <a:rPr lang="en-US" dirty="0" smtClean="0"/>
              <a:t>’x  =  x               Def.,</a:t>
            </a:r>
          </a:p>
          <a:p>
            <a:pPr>
              <a:buNone/>
            </a:pPr>
            <a:r>
              <a:rPr lang="en-US" dirty="0" smtClean="0">
                <a:sym typeface="Symbol"/>
              </a:rPr>
              <a:t>			</a:t>
            </a:r>
            <a:r>
              <a:rPr lang="en-US" b="1" baseline="30000" dirty="0" smtClean="0"/>
              <a:t>v+/</a:t>
            </a:r>
            <a:r>
              <a:rPr lang="en-US" dirty="0" smtClean="0"/>
              <a:t>’x  = </a:t>
            </a:r>
            <a:r>
              <a:rPr lang="en-US" dirty="0" smtClean="0">
                <a:sym typeface="Symbol"/>
              </a:rPr>
              <a:t></a:t>
            </a:r>
            <a:r>
              <a:rPr lang="en-US" b="1" baseline="30000" dirty="0" smtClean="0"/>
              <a:t>’</a:t>
            </a:r>
            <a:r>
              <a:rPr lang="en-US" dirty="0" smtClean="0">
                <a:sym typeface="Symbol"/>
              </a:rPr>
              <a:t></a:t>
            </a:r>
            <a:r>
              <a:rPr lang="en-US" b="1" baseline="30000" dirty="0" err="1" smtClean="0"/>
              <a:t>v</a:t>
            </a:r>
            <a:r>
              <a:rPr lang="en-US" dirty="0" err="1" smtClean="0"/>
              <a:t>’x</a:t>
            </a:r>
            <a:r>
              <a:rPr lang="en-US" dirty="0" smtClean="0"/>
              <a:t>    Def.,</a:t>
            </a:r>
            <a:r>
              <a:rPr lang="en-US" baseline="-25000" dirty="0" smtClean="0"/>
              <a:t> </a:t>
            </a:r>
            <a:endParaRPr lang="en-US" dirty="0" smtClean="0"/>
          </a:p>
          <a:p>
            <a:r>
              <a:rPr lang="en-US" dirty="0" smtClean="0"/>
              <a:t>So in accordance with these rules, which deal with signs, we write the series</a:t>
            </a:r>
          </a:p>
          <a:p>
            <a:pPr>
              <a:buNone/>
            </a:pPr>
            <a:r>
              <a:rPr lang="en-US" dirty="0" smtClean="0"/>
              <a:t>			x, </a:t>
            </a:r>
            <a:r>
              <a:rPr lang="en-US" dirty="0" smtClean="0">
                <a:sym typeface="Symbol"/>
              </a:rPr>
              <a:t></a:t>
            </a:r>
            <a:r>
              <a:rPr lang="en-US" b="1" baseline="30000" dirty="0" smtClean="0"/>
              <a:t>0</a:t>
            </a:r>
            <a:r>
              <a:rPr lang="en-US" dirty="0" smtClean="0"/>
              <a:t>’x, </a:t>
            </a:r>
            <a:r>
              <a:rPr lang="en-US" dirty="0" smtClean="0">
                <a:sym typeface="Symbol"/>
              </a:rPr>
              <a:t></a:t>
            </a:r>
            <a:r>
              <a:rPr lang="en-US" b="1" baseline="30000" dirty="0" smtClean="0"/>
              <a:t>0+/</a:t>
            </a:r>
            <a:r>
              <a:rPr lang="en-US" dirty="0" smtClean="0"/>
              <a:t>’x, </a:t>
            </a:r>
            <a:r>
              <a:rPr lang="en-US" dirty="0" smtClean="0">
                <a:sym typeface="Symbol"/>
              </a:rPr>
              <a:t></a:t>
            </a:r>
            <a:r>
              <a:rPr lang="en-US" b="1" baseline="30000" dirty="0" smtClean="0"/>
              <a:t>0+/+/</a:t>
            </a:r>
            <a:r>
              <a:rPr lang="en-US" dirty="0" smtClean="0"/>
              <a:t>’x, …</a:t>
            </a:r>
          </a:p>
          <a:p>
            <a:r>
              <a:rPr lang="en-US" dirty="0" smtClean="0"/>
              <a:t>Therefore, instead of ‘[x, </a:t>
            </a:r>
            <a:r>
              <a:rPr lang="en-US" dirty="0" smtClean="0">
                <a:sym typeface="Symbol"/>
              </a:rPr>
              <a:t></a:t>
            </a:r>
            <a:r>
              <a:rPr lang="en-US" dirty="0" smtClean="0"/>
              <a:t>, </a:t>
            </a:r>
            <a:r>
              <a:rPr lang="en-US" dirty="0" smtClean="0">
                <a:sym typeface="Symbol"/>
              </a:rPr>
              <a:t></a:t>
            </a:r>
            <a:r>
              <a:rPr lang="en-US" dirty="0" smtClean="0"/>
              <a:t>’</a:t>
            </a:r>
            <a:r>
              <a:rPr lang="en-US" dirty="0" smtClean="0">
                <a:sym typeface="Symbol"/>
              </a:rPr>
              <a:t></a:t>
            </a:r>
            <a:r>
              <a:rPr lang="en-US" dirty="0" smtClean="0"/>
              <a:t>]’, I write</a:t>
            </a:r>
          </a:p>
          <a:p>
            <a:pPr>
              <a:buNone/>
            </a:pPr>
            <a:r>
              <a:rPr lang="en-US" dirty="0" smtClean="0"/>
              <a:t>			‘[</a:t>
            </a:r>
            <a:r>
              <a:rPr lang="en-US" dirty="0" smtClean="0">
                <a:sym typeface="Symbol"/>
              </a:rPr>
              <a:t></a:t>
            </a:r>
            <a:r>
              <a:rPr lang="en-US" b="1" baseline="30000" dirty="0" smtClean="0"/>
              <a:t>0</a:t>
            </a:r>
            <a:r>
              <a:rPr lang="en-US" dirty="0" smtClean="0"/>
              <a:t>’x, </a:t>
            </a:r>
            <a:r>
              <a:rPr lang="en-US" dirty="0" smtClean="0">
                <a:sym typeface="Symbol"/>
              </a:rPr>
              <a:t></a:t>
            </a:r>
            <a:r>
              <a:rPr lang="en-US" b="1" baseline="30000" dirty="0" err="1" smtClean="0"/>
              <a:t>v</a:t>
            </a:r>
            <a:r>
              <a:rPr lang="en-US" dirty="0" err="1" smtClean="0"/>
              <a:t>’x</a:t>
            </a:r>
            <a:r>
              <a:rPr lang="en-US" dirty="0" smtClean="0"/>
              <a:t>, </a:t>
            </a:r>
            <a:r>
              <a:rPr lang="en-US" dirty="0" smtClean="0">
                <a:sym typeface="Symbol"/>
              </a:rPr>
              <a:t></a:t>
            </a:r>
            <a:r>
              <a:rPr lang="en-US" b="1" baseline="30000" dirty="0" smtClean="0"/>
              <a:t>v+/</a:t>
            </a:r>
            <a:r>
              <a:rPr lang="en-US" dirty="0" smtClean="0"/>
              <a:t>’x]’</a:t>
            </a:r>
          </a:p>
          <a:p>
            <a:r>
              <a:rPr lang="en-US" dirty="0" smtClean="0"/>
              <a:t>And I give the following definitions</a:t>
            </a:r>
          </a:p>
          <a:p>
            <a:pPr>
              <a:buNone/>
            </a:pPr>
            <a:r>
              <a:rPr lang="en-US" b="1" dirty="0" smtClean="0"/>
              <a:t>			1</a:t>
            </a:r>
            <a:r>
              <a:rPr lang="en-US" dirty="0" smtClean="0"/>
              <a:t> =   </a:t>
            </a:r>
            <a:r>
              <a:rPr lang="en-US" b="1" dirty="0" smtClean="0"/>
              <a:t>0</a:t>
            </a:r>
            <a:r>
              <a:rPr lang="en-US" dirty="0" smtClean="0"/>
              <a:t>+/                Def.,     </a:t>
            </a:r>
          </a:p>
          <a:p>
            <a:pPr>
              <a:buNone/>
            </a:pPr>
            <a:r>
              <a:rPr lang="en-US" dirty="0" smtClean="0"/>
              <a:t>			</a:t>
            </a:r>
            <a:r>
              <a:rPr lang="en-US" b="1" dirty="0" smtClean="0"/>
              <a:t>2</a:t>
            </a:r>
            <a:r>
              <a:rPr lang="en-US" dirty="0" smtClean="0"/>
              <a:t> =  (</a:t>
            </a:r>
            <a:r>
              <a:rPr lang="en-US" b="1" dirty="0" smtClean="0"/>
              <a:t>0</a:t>
            </a:r>
            <a:r>
              <a:rPr lang="en-US" dirty="0" smtClean="0"/>
              <a:t>+/)+/           Def.,    </a:t>
            </a:r>
          </a:p>
          <a:p>
            <a:pPr>
              <a:buNone/>
            </a:pPr>
            <a:r>
              <a:rPr lang="en-US" dirty="0" smtClean="0"/>
              <a:t>			</a:t>
            </a:r>
            <a:r>
              <a:rPr lang="en-US" b="1" dirty="0" smtClean="0"/>
              <a:t>3</a:t>
            </a:r>
            <a:r>
              <a:rPr lang="en-US" dirty="0" smtClean="0"/>
              <a:t> =  ((</a:t>
            </a:r>
            <a:r>
              <a:rPr lang="en-US" b="1" dirty="0" smtClean="0"/>
              <a:t>0</a:t>
            </a:r>
            <a:r>
              <a:rPr lang="en-US" dirty="0" smtClean="0"/>
              <a:t>+/)+/)+/     Def.,</a:t>
            </a:r>
          </a:p>
          <a:p>
            <a:pPr>
              <a:buNone/>
            </a:pPr>
            <a:r>
              <a:rPr lang="en-US" dirty="0" smtClean="0"/>
              <a:t>	(and so on). </a:t>
            </a:r>
          </a:p>
          <a:p>
            <a:pPr>
              <a:buNone/>
            </a:pPr>
            <a:r>
              <a:rPr lang="en-US" dirty="0" smtClean="0"/>
              <a:t> </a:t>
            </a:r>
          </a:p>
          <a:p>
            <a:r>
              <a:rPr lang="en-US" dirty="0" smtClean="0"/>
              <a:t>The schematic letter </a:t>
            </a:r>
            <a:r>
              <a:rPr lang="en-US" b="1" i="1" dirty="0" smtClean="0"/>
              <a:t>v</a:t>
            </a:r>
            <a:r>
              <a:rPr lang="en-US" dirty="0" smtClean="0"/>
              <a:t> stands in for numerals </a:t>
            </a:r>
            <a:r>
              <a:rPr lang="en-US" b="1" dirty="0" smtClean="0"/>
              <a:t>0, 1, 2, 3</a:t>
            </a:r>
            <a:r>
              <a:rPr lang="en-US" dirty="0" smtClean="0"/>
              <a:t>, and so on. The </a:t>
            </a:r>
            <a:r>
              <a:rPr lang="en-US" i="1" dirty="0" err="1" smtClean="0"/>
              <a:t>Tractatus</a:t>
            </a:r>
            <a:r>
              <a:rPr lang="en-US" dirty="0" smtClean="0"/>
              <a:t> uses +1 instead of our +/, and it puts the </a:t>
            </a:r>
            <a:r>
              <a:rPr lang="en-US" dirty="0" err="1" smtClean="0"/>
              <a:t>definiendum</a:t>
            </a:r>
            <a:r>
              <a:rPr lang="en-US" dirty="0" smtClean="0"/>
              <a:t> on the right.</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r>
              <a:rPr lang="en-US" dirty="0" smtClean="0"/>
              <a:t>Wittgenstein illustrates multiplication with the example of </a:t>
            </a:r>
            <a:r>
              <a:rPr lang="en-US" b="1" dirty="0" smtClean="0"/>
              <a:t>2 x 2 = 4</a:t>
            </a:r>
            <a:r>
              <a:rPr lang="en-US" dirty="0" smtClean="0"/>
              <a:t>.  He recursively defines multiplication and offers the following proof: </a:t>
            </a:r>
          </a:p>
          <a:p>
            <a:r>
              <a:rPr lang="en-US" i="1" dirty="0" smtClean="0"/>
              <a:t>TLP</a:t>
            </a:r>
            <a:r>
              <a:rPr lang="en-US" dirty="0" smtClean="0"/>
              <a:t> 6.241   </a:t>
            </a:r>
          </a:p>
          <a:p>
            <a:pPr>
              <a:buNone/>
            </a:pPr>
            <a:r>
              <a:rPr lang="en-US" dirty="0" smtClean="0"/>
              <a:t>		(</a:t>
            </a:r>
            <a:r>
              <a:rPr lang="en-US" dirty="0" smtClean="0">
                <a:sym typeface="Symbol"/>
              </a:rPr>
              <a:t></a:t>
            </a:r>
            <a:r>
              <a:rPr lang="en-US" b="1" baseline="30000" dirty="0" err="1" smtClean="0"/>
              <a:t>vXu</a:t>
            </a:r>
            <a:r>
              <a:rPr lang="en-US" dirty="0" smtClean="0"/>
              <a:t>)’</a:t>
            </a:r>
            <a:r>
              <a:rPr lang="en-US" i="1" dirty="0" smtClean="0"/>
              <a:t>x</a:t>
            </a:r>
            <a:r>
              <a:rPr lang="en-US" dirty="0" smtClean="0"/>
              <a:t> =  (</a:t>
            </a:r>
            <a:r>
              <a:rPr lang="en-US" dirty="0" smtClean="0">
                <a:sym typeface="Symbol"/>
              </a:rPr>
              <a:t></a:t>
            </a:r>
            <a:r>
              <a:rPr lang="en-US" b="1" baseline="30000" dirty="0" smtClean="0"/>
              <a:t>v</a:t>
            </a:r>
            <a:r>
              <a:rPr lang="en-US" dirty="0" smtClean="0"/>
              <a:t>)</a:t>
            </a:r>
            <a:r>
              <a:rPr lang="en-US" b="1" baseline="30000" dirty="0" err="1" smtClean="0"/>
              <a:t>u</a:t>
            </a:r>
            <a:r>
              <a:rPr lang="en-US" dirty="0" err="1" smtClean="0"/>
              <a:t>’</a:t>
            </a:r>
            <a:r>
              <a:rPr lang="en-US" i="1" dirty="0" err="1" smtClean="0"/>
              <a:t>x</a:t>
            </a:r>
            <a:r>
              <a:rPr lang="en-US" dirty="0" smtClean="0"/>
              <a:t>   Def.</a:t>
            </a:r>
          </a:p>
          <a:p>
            <a:pPr lvl="1">
              <a:buNone/>
            </a:pPr>
            <a:r>
              <a:rPr lang="en-US" dirty="0" smtClean="0"/>
              <a:t>	    (</a:t>
            </a:r>
            <a:r>
              <a:rPr lang="en-US" dirty="0" smtClean="0">
                <a:sym typeface="Symbol"/>
              </a:rPr>
              <a:t></a:t>
            </a:r>
            <a:r>
              <a:rPr lang="en-US" b="1" baseline="30000" dirty="0" smtClean="0"/>
              <a:t>2X2</a:t>
            </a:r>
            <a:r>
              <a:rPr lang="en-US" dirty="0" smtClean="0"/>
              <a:t>)’</a:t>
            </a:r>
            <a:r>
              <a:rPr lang="en-US" i="1" dirty="0" smtClean="0"/>
              <a:t>x</a:t>
            </a:r>
            <a:r>
              <a:rPr lang="en-US" dirty="0" smtClean="0"/>
              <a:t> =  (</a:t>
            </a:r>
            <a:r>
              <a:rPr lang="en-US" dirty="0" smtClean="0">
                <a:sym typeface="Symbol"/>
              </a:rPr>
              <a:t></a:t>
            </a:r>
            <a:r>
              <a:rPr lang="en-US" b="1" baseline="30000" dirty="0" smtClean="0"/>
              <a:t>2</a:t>
            </a:r>
            <a:r>
              <a:rPr lang="en-US" dirty="0" smtClean="0"/>
              <a:t>)</a:t>
            </a:r>
            <a:r>
              <a:rPr lang="en-US" b="1" baseline="30000" dirty="0" smtClean="0"/>
              <a:t>2</a:t>
            </a:r>
            <a:r>
              <a:rPr lang="en-US" dirty="0" smtClean="0"/>
              <a:t>’</a:t>
            </a:r>
            <a:r>
              <a:rPr lang="en-US" i="1" dirty="0" smtClean="0"/>
              <a:t>x</a:t>
            </a:r>
            <a:r>
              <a:rPr lang="en-US" dirty="0" smtClean="0"/>
              <a:t> = (</a:t>
            </a:r>
            <a:r>
              <a:rPr lang="en-US" dirty="0" smtClean="0">
                <a:sym typeface="Symbol"/>
              </a:rPr>
              <a:t></a:t>
            </a:r>
            <a:r>
              <a:rPr lang="en-US" b="1" baseline="30000" dirty="0" smtClean="0"/>
              <a:t>2</a:t>
            </a:r>
            <a:r>
              <a:rPr lang="en-US" dirty="0" smtClean="0"/>
              <a:t>)</a:t>
            </a:r>
            <a:r>
              <a:rPr lang="en-US" b="1" baseline="30000" dirty="0" smtClean="0"/>
              <a:t>1+/</a:t>
            </a:r>
            <a:r>
              <a:rPr lang="en-US" dirty="0" smtClean="0"/>
              <a:t>’</a:t>
            </a:r>
            <a:r>
              <a:rPr lang="en-US" i="1" dirty="0" smtClean="0"/>
              <a:t>x</a:t>
            </a:r>
            <a:endParaRPr lang="en-US" dirty="0" smtClean="0"/>
          </a:p>
          <a:p>
            <a:pPr>
              <a:buNone/>
            </a:pPr>
            <a:r>
              <a:rPr lang="en-US" dirty="0" smtClean="0"/>
              <a:t>		= (</a:t>
            </a:r>
            <a:r>
              <a:rPr lang="en-US" dirty="0" smtClean="0">
                <a:sym typeface="Symbol"/>
              </a:rPr>
              <a:t></a:t>
            </a:r>
            <a:r>
              <a:rPr lang="en-US" b="1" baseline="30000" dirty="0" smtClean="0"/>
              <a:t>2</a:t>
            </a:r>
            <a:r>
              <a:rPr lang="en-US" dirty="0" smtClean="0"/>
              <a:t>)</a:t>
            </a:r>
            <a:r>
              <a:rPr lang="en-US" b="1" baseline="30000" dirty="0" smtClean="0"/>
              <a:t>2 </a:t>
            </a:r>
            <a:r>
              <a:rPr lang="en-US" dirty="0" smtClean="0"/>
              <a:t>’</a:t>
            </a:r>
            <a:r>
              <a:rPr lang="en-US" i="1" dirty="0" smtClean="0"/>
              <a:t>x</a:t>
            </a:r>
            <a:r>
              <a:rPr lang="en-US" dirty="0" smtClean="0"/>
              <a:t> = </a:t>
            </a:r>
            <a:r>
              <a:rPr lang="en-US" dirty="0" smtClean="0">
                <a:sym typeface="Symbol"/>
              </a:rPr>
              <a:t></a:t>
            </a:r>
            <a:r>
              <a:rPr lang="en-US" b="1" baseline="30000" dirty="0" smtClean="0"/>
              <a:t>1+/ </a:t>
            </a:r>
            <a:r>
              <a:rPr lang="en-US" dirty="0" smtClean="0"/>
              <a:t>’(</a:t>
            </a:r>
            <a:r>
              <a:rPr lang="en-US" dirty="0" smtClean="0">
                <a:sym typeface="Symbol"/>
              </a:rPr>
              <a:t></a:t>
            </a:r>
            <a:r>
              <a:rPr lang="en-US" b="1" baseline="30000" dirty="0" smtClean="0"/>
              <a:t>1+/</a:t>
            </a:r>
            <a:r>
              <a:rPr lang="en-US" dirty="0" smtClean="0"/>
              <a:t>)’</a:t>
            </a:r>
            <a:r>
              <a:rPr lang="en-US" i="1" dirty="0" smtClean="0"/>
              <a:t>x</a:t>
            </a:r>
            <a:r>
              <a:rPr lang="en-US" dirty="0" smtClean="0"/>
              <a:t>  = (</a:t>
            </a:r>
            <a:r>
              <a:rPr lang="en-US" dirty="0" smtClean="0">
                <a:sym typeface="Symbol"/>
              </a:rPr>
              <a:t></a:t>
            </a:r>
            <a:r>
              <a:rPr lang="en-US" b="1" baseline="30000" dirty="0" smtClean="0"/>
              <a:t> </a:t>
            </a:r>
            <a:r>
              <a:rPr lang="en-US" dirty="0" smtClean="0"/>
              <a:t>’</a:t>
            </a:r>
            <a:r>
              <a:rPr lang="en-US" dirty="0" smtClean="0">
                <a:sym typeface="Symbol"/>
              </a:rPr>
              <a:t></a:t>
            </a: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a:t>
            </a:r>
            <a:endParaRPr lang="en-US" dirty="0" smtClean="0"/>
          </a:p>
          <a:p>
            <a:pPr>
              <a:buNone/>
            </a:pPr>
            <a:r>
              <a:rPr lang="en-US" dirty="0" smtClean="0"/>
              <a:t>		= </a:t>
            </a:r>
            <a:r>
              <a:rPr lang="en-US" dirty="0" smtClean="0">
                <a:sym typeface="Symbol"/>
              </a:rPr>
              <a:t></a:t>
            </a:r>
            <a:r>
              <a:rPr lang="en-US" b="1" baseline="30000" dirty="0" smtClean="0"/>
              <a:t> </a:t>
            </a:r>
            <a:r>
              <a:rPr lang="en-US" dirty="0" smtClean="0"/>
              <a:t>’</a:t>
            </a:r>
            <a:r>
              <a:rPr lang="en-US" dirty="0" smtClean="0">
                <a:sym typeface="Symbol"/>
              </a:rPr>
              <a:t></a:t>
            </a: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a:t>
            </a:r>
            <a:r>
              <a:rPr lang="en-US" dirty="0" smtClean="0"/>
              <a:t> = </a:t>
            </a:r>
            <a:r>
              <a:rPr lang="en-US" dirty="0" smtClean="0">
                <a:sym typeface="Symbol"/>
              </a:rPr>
              <a:t></a:t>
            </a:r>
            <a:r>
              <a:rPr lang="en-US" b="1" baseline="30000" dirty="0" smtClean="0"/>
              <a:t>1+/+/+/</a:t>
            </a:r>
            <a:r>
              <a:rPr lang="en-US" dirty="0" smtClean="0"/>
              <a:t>’</a:t>
            </a:r>
            <a:r>
              <a:rPr lang="en-US" i="1" dirty="0" smtClean="0"/>
              <a:t>x</a:t>
            </a:r>
            <a:r>
              <a:rPr lang="en-US" dirty="0" smtClean="0"/>
              <a:t> = </a:t>
            </a:r>
            <a:r>
              <a:rPr lang="en-US" dirty="0" smtClean="0">
                <a:sym typeface="Symbol"/>
              </a:rPr>
              <a:t></a:t>
            </a:r>
            <a:r>
              <a:rPr lang="en-US" b="1" baseline="30000" dirty="0" smtClean="0"/>
              <a:t>4</a:t>
            </a:r>
            <a:r>
              <a:rPr lang="en-US" dirty="0" smtClean="0"/>
              <a:t>’</a:t>
            </a:r>
            <a:r>
              <a:rPr lang="en-US" i="1" dirty="0" smtClean="0"/>
              <a:t>x</a:t>
            </a:r>
            <a:endParaRPr lang="en-US" dirty="0" smtClean="0"/>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85000" lnSpcReduction="20000"/>
          </a:bodyPr>
          <a:lstStyle/>
          <a:p>
            <a:r>
              <a:rPr lang="en-US" dirty="0" smtClean="0"/>
              <a:t> Pasquale </a:t>
            </a:r>
            <a:r>
              <a:rPr lang="en-US" dirty="0" err="1" smtClean="0"/>
              <a:t>Frascolla</a:t>
            </a:r>
            <a:r>
              <a:rPr lang="en-US" dirty="0" smtClean="0"/>
              <a:t> maintains that the proof is flawed because the expression (</a:t>
            </a:r>
            <a:r>
              <a:rPr lang="en-US" dirty="0" smtClean="0">
                <a:sym typeface="Symbol"/>
              </a:rPr>
              <a:t></a:t>
            </a:r>
            <a:r>
              <a:rPr lang="en-US" b="1" baseline="30000" dirty="0" smtClean="0"/>
              <a:t> </a:t>
            </a:r>
            <a:r>
              <a:rPr lang="en-US" dirty="0" smtClean="0"/>
              <a:t>’</a:t>
            </a:r>
            <a:r>
              <a:rPr lang="en-US" dirty="0" smtClean="0">
                <a:sym typeface="Symbol"/>
              </a:rPr>
              <a:t></a:t>
            </a: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a:t>
            </a:r>
            <a:r>
              <a:rPr lang="en-US" dirty="0" smtClean="0"/>
              <a:t> is undefined.   To solve this problem, </a:t>
            </a:r>
            <a:r>
              <a:rPr lang="en-US" dirty="0" err="1" smtClean="0"/>
              <a:t>Frascolla</a:t>
            </a:r>
            <a:r>
              <a:rPr lang="en-US" dirty="0" smtClean="0"/>
              <a:t> offers an embellishment of the </a:t>
            </a:r>
            <a:r>
              <a:rPr lang="en-US" dirty="0" err="1" smtClean="0"/>
              <a:t>Tractarian</a:t>
            </a:r>
            <a:r>
              <a:rPr lang="en-US" dirty="0" smtClean="0"/>
              <a:t> recursive definitions. See Pasquale </a:t>
            </a:r>
            <a:r>
              <a:rPr lang="en-US" dirty="0" err="1" smtClean="0"/>
              <a:t>Frascolla</a:t>
            </a:r>
            <a:r>
              <a:rPr lang="en-US" i="1" dirty="0" smtClean="0"/>
              <a:t>, Wittgenstein’s Philosophy of Mathematics</a:t>
            </a:r>
            <a:r>
              <a:rPr lang="en-US" dirty="0" smtClean="0"/>
              <a:t> (</a:t>
            </a:r>
            <a:r>
              <a:rPr lang="en-US" dirty="0" err="1" smtClean="0"/>
              <a:t>Routledge</a:t>
            </a:r>
            <a:r>
              <a:rPr lang="en-US" dirty="0" smtClean="0"/>
              <a:t>, 1994).  </a:t>
            </a:r>
          </a:p>
          <a:p>
            <a:r>
              <a:rPr lang="en-US" dirty="0" smtClean="0"/>
              <a:t>There is, however, a simple solution of the problem raised by </a:t>
            </a:r>
            <a:r>
              <a:rPr lang="en-US" dirty="0" err="1" smtClean="0"/>
              <a:t>Frascolla</a:t>
            </a:r>
            <a:r>
              <a:rPr lang="en-US" dirty="0" smtClean="0"/>
              <a:t>. It is corroborated explicitly in the text of the </a:t>
            </a:r>
            <a:r>
              <a:rPr lang="en-US" i="1" dirty="0" err="1" smtClean="0"/>
              <a:t>Tractatus</a:t>
            </a:r>
            <a:r>
              <a:rPr lang="en-US" dirty="0" smtClean="0"/>
              <a:t>.  At </a:t>
            </a:r>
            <a:r>
              <a:rPr lang="en-US" i="1" dirty="0" smtClean="0"/>
              <a:t>TLP</a:t>
            </a:r>
            <a:r>
              <a:rPr lang="en-US" dirty="0" smtClean="0"/>
              <a:t> 6.241 Wittgenstein puts the operation sign </a:t>
            </a:r>
            <a:r>
              <a:rPr lang="en-US" dirty="0" smtClean="0">
                <a:sym typeface="Symbol"/>
              </a:rPr>
              <a:t></a:t>
            </a:r>
            <a:r>
              <a:rPr lang="en-US" b="1" baseline="30000" dirty="0" smtClean="0"/>
              <a:t>2’ </a:t>
            </a:r>
            <a:r>
              <a:rPr lang="en-US" dirty="0" smtClean="0">
                <a:sym typeface="Symbol"/>
              </a:rPr>
              <a:t></a:t>
            </a:r>
            <a:r>
              <a:rPr lang="en-US" dirty="0" smtClean="0"/>
              <a:t> in the position of </a:t>
            </a:r>
            <a:r>
              <a:rPr lang="en-US" dirty="0" smtClean="0">
                <a:sym typeface="Symbol"/>
              </a:rPr>
              <a:t></a:t>
            </a:r>
            <a:r>
              <a:rPr lang="en-US" dirty="0" smtClean="0"/>
              <a:t> in </a:t>
            </a:r>
            <a:r>
              <a:rPr lang="en-US" dirty="0" smtClean="0">
                <a:sym typeface="Symbol"/>
              </a:rPr>
              <a:t></a:t>
            </a:r>
            <a:r>
              <a:rPr lang="en-US" b="1" baseline="30000" dirty="0" smtClean="0"/>
              <a:t>1+/</a:t>
            </a:r>
            <a:r>
              <a:rPr lang="en-US" dirty="0" smtClean="0"/>
              <a:t>’ </a:t>
            </a:r>
            <a:r>
              <a:rPr lang="en-US" i="1" dirty="0" smtClean="0"/>
              <a:t>x</a:t>
            </a:r>
            <a:r>
              <a:rPr lang="en-US" dirty="0" smtClean="0"/>
              <a:t> to produce (</a:t>
            </a:r>
            <a:r>
              <a:rPr lang="en-US" dirty="0" smtClean="0">
                <a:sym typeface="Symbol"/>
              </a:rPr>
              <a:t></a:t>
            </a:r>
            <a:r>
              <a:rPr lang="en-US" b="1" baseline="30000" dirty="0" smtClean="0"/>
              <a:t>2</a:t>
            </a:r>
            <a:r>
              <a:rPr lang="en-US" dirty="0" smtClean="0"/>
              <a:t>)</a:t>
            </a:r>
            <a:r>
              <a:rPr lang="en-US" b="1" baseline="30000" dirty="0" smtClean="0"/>
              <a:t>1+/</a:t>
            </a:r>
            <a:r>
              <a:rPr lang="en-US" dirty="0" smtClean="0"/>
              <a:t>’</a:t>
            </a:r>
            <a:r>
              <a:rPr lang="en-US" i="1" dirty="0" smtClean="0"/>
              <a:t>x</a:t>
            </a:r>
            <a:r>
              <a:rPr lang="en-US" dirty="0" smtClean="0"/>
              <a:t>.  The underlying principle behind this is this: </a:t>
            </a:r>
          </a:p>
          <a:p>
            <a:r>
              <a:rPr lang="en-US" dirty="0" smtClean="0"/>
              <a:t>	(</a:t>
            </a:r>
            <a:r>
              <a:rPr lang="en-US" dirty="0" smtClean="0">
                <a:sym typeface="Symbol"/>
              </a:rPr>
              <a:t></a:t>
            </a:r>
            <a:r>
              <a:rPr lang="en-US" dirty="0" smtClean="0"/>
              <a:t>’</a:t>
            </a:r>
            <a:r>
              <a:rPr lang="en-US" dirty="0" smtClean="0">
                <a:sym typeface="Symbol"/>
              </a:rPr>
              <a:t></a:t>
            </a:r>
            <a:r>
              <a:rPr lang="en-US" dirty="0" smtClean="0"/>
              <a:t>)’</a:t>
            </a:r>
            <a:r>
              <a:rPr lang="en-US" i="1" dirty="0" smtClean="0"/>
              <a:t>x</a:t>
            </a:r>
            <a:r>
              <a:rPr lang="en-US" dirty="0" smtClean="0"/>
              <a:t> =  </a:t>
            </a:r>
            <a:r>
              <a:rPr lang="en-US" dirty="0" smtClean="0">
                <a:sym typeface="Symbol"/>
              </a:rPr>
              <a:t></a:t>
            </a:r>
            <a:r>
              <a:rPr lang="en-US" dirty="0" smtClean="0"/>
              <a:t>’</a:t>
            </a:r>
            <a:r>
              <a:rPr lang="en-US" i="1" dirty="0" smtClean="0"/>
              <a:t>x..</a:t>
            </a:r>
            <a:endParaRPr lang="en-US" dirty="0" smtClean="0"/>
          </a:p>
          <a:p>
            <a:r>
              <a:rPr lang="en-US" dirty="0" smtClean="0"/>
              <a:t>If we accept this simple principle the rest of the proof goes though without difficulty. </a:t>
            </a:r>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0000" lnSpcReduction="20000"/>
          </a:bodyPr>
          <a:lstStyle/>
          <a:p>
            <a:r>
              <a:rPr lang="en-US" dirty="0" smtClean="0"/>
              <a:t>Consider the expression (</a:t>
            </a:r>
            <a:r>
              <a:rPr lang="en-US" dirty="0" smtClean="0">
                <a:sym typeface="Symbol"/>
              </a:rPr>
              <a:t></a:t>
            </a:r>
            <a:r>
              <a:rPr lang="en-US" dirty="0" smtClean="0"/>
              <a:t>’ </a:t>
            </a:r>
            <a:r>
              <a:rPr lang="en-US" dirty="0" smtClean="0">
                <a:sym typeface="Symbol"/>
              </a:rPr>
              <a:t></a:t>
            </a:r>
            <a:r>
              <a:rPr lang="en-US" dirty="0" smtClean="0"/>
              <a:t>)’</a:t>
            </a:r>
            <a:r>
              <a:rPr lang="en-US" i="1" dirty="0" smtClean="0"/>
              <a:t>x</a:t>
            </a:r>
            <a:r>
              <a:rPr lang="en-US" dirty="0" smtClean="0"/>
              <a:t> .  The argument place of the operation sign (</a:t>
            </a:r>
            <a:r>
              <a:rPr lang="en-US" dirty="0" smtClean="0">
                <a:sym typeface="Symbol"/>
              </a:rPr>
              <a:t></a:t>
            </a:r>
            <a:r>
              <a:rPr lang="en-US" b="1" baseline="30000" dirty="0" smtClean="0"/>
              <a:t> </a:t>
            </a:r>
            <a:r>
              <a:rPr lang="en-US" dirty="0" smtClean="0"/>
              <a:t>’ </a:t>
            </a:r>
            <a:r>
              <a:rPr lang="en-US" dirty="0" smtClean="0">
                <a:sym typeface="Symbol"/>
              </a:rPr>
              <a:t></a:t>
            </a:r>
            <a:r>
              <a:rPr lang="en-US" dirty="0" smtClean="0"/>
              <a:t>) has been omitted. The operation expression (</a:t>
            </a:r>
            <a:r>
              <a:rPr lang="en-US" dirty="0" smtClean="0">
                <a:sym typeface="Symbol"/>
              </a:rPr>
              <a:t></a:t>
            </a:r>
            <a:r>
              <a:rPr lang="en-US" dirty="0" smtClean="0"/>
              <a:t>’ </a:t>
            </a:r>
            <a:r>
              <a:rPr lang="en-US" dirty="0" smtClean="0">
                <a:sym typeface="Symbol"/>
              </a:rPr>
              <a:t></a:t>
            </a:r>
            <a:r>
              <a:rPr lang="en-US" dirty="0" smtClean="0"/>
              <a:t>) can be written as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dirty="0" smtClean="0">
                <a:sym typeface="Symbol"/>
              </a:rPr>
              <a:t></a:t>
            </a:r>
            <a:r>
              <a:rPr lang="en-US" dirty="0" smtClean="0"/>
              <a:t>) so as to reveal its argument place. The notation (</a:t>
            </a:r>
            <a:r>
              <a:rPr lang="en-US" dirty="0" smtClean="0">
                <a:sym typeface="Symbol"/>
              </a:rPr>
              <a:t></a:t>
            </a:r>
            <a:r>
              <a:rPr lang="en-US" dirty="0" smtClean="0"/>
              <a:t>’ </a:t>
            </a:r>
            <a:r>
              <a:rPr lang="en-US" dirty="0" smtClean="0">
                <a:sym typeface="Symbol"/>
              </a:rPr>
              <a:t></a:t>
            </a:r>
            <a:r>
              <a:rPr lang="en-US" dirty="0" smtClean="0"/>
              <a:t>) is intended to make us notice that we can take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dirty="0" smtClean="0">
                <a:sym typeface="Symbol"/>
              </a:rPr>
              <a:t></a:t>
            </a:r>
            <a:r>
              <a:rPr lang="en-US" dirty="0" smtClean="0"/>
              <a:t>) as a new compound operator, and apply 6.02 to it (since </a:t>
            </a:r>
            <a:r>
              <a:rPr lang="en-US" dirty="0" smtClean="0">
                <a:sym typeface="Symbol"/>
              </a:rPr>
              <a:t></a:t>
            </a:r>
            <a:r>
              <a:rPr lang="en-US" dirty="0" smtClean="0"/>
              <a:t> in 6.02 is intended to be schematic for </a:t>
            </a:r>
            <a:r>
              <a:rPr lang="en-US" i="1" dirty="0" smtClean="0"/>
              <a:t>any</a:t>
            </a:r>
            <a:r>
              <a:rPr lang="en-US" dirty="0" smtClean="0"/>
              <a:t> operator).  Once we see that (</a:t>
            </a:r>
            <a:r>
              <a:rPr lang="en-US" dirty="0" smtClean="0">
                <a:sym typeface="Symbol"/>
              </a:rPr>
              <a:t></a:t>
            </a:r>
            <a:r>
              <a:rPr lang="en-US" dirty="0" smtClean="0"/>
              <a:t>’ </a:t>
            </a:r>
            <a:r>
              <a:rPr lang="en-US" dirty="0" smtClean="0">
                <a:sym typeface="Symbol"/>
              </a:rPr>
              <a:t></a:t>
            </a:r>
            <a:r>
              <a:rPr lang="en-US" dirty="0" smtClean="0"/>
              <a:t>)’</a:t>
            </a:r>
            <a:r>
              <a:rPr lang="en-US" i="1" dirty="0" smtClean="0"/>
              <a:t>y</a:t>
            </a:r>
            <a:r>
              <a:rPr lang="en-US" dirty="0" smtClean="0"/>
              <a:t>  is more perspicuously written as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dirty="0" smtClean="0">
                <a:sym typeface="Symbol"/>
              </a:rPr>
              <a:t></a:t>
            </a:r>
            <a:r>
              <a:rPr lang="en-US" dirty="0" smtClean="0"/>
              <a:t>)’</a:t>
            </a:r>
            <a:r>
              <a:rPr lang="en-US" i="1" dirty="0" smtClean="0"/>
              <a:t>y</a:t>
            </a:r>
            <a:r>
              <a:rPr lang="en-US" dirty="0" smtClean="0"/>
              <a:t>  , we can apply 6.02 and observe that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dirty="0" smtClean="0">
                <a:sym typeface="Symbol"/>
              </a:rPr>
              <a:t></a:t>
            </a:r>
            <a:r>
              <a:rPr lang="en-US" dirty="0" smtClean="0"/>
              <a:t> is the same as  </a:t>
            </a:r>
            <a:r>
              <a:rPr lang="en-US" dirty="0" smtClean="0">
                <a:sym typeface="Symbol"/>
              </a:rPr>
              <a:t></a:t>
            </a:r>
            <a:r>
              <a:rPr lang="en-US" b="1" baseline="30000" dirty="0" smtClean="0"/>
              <a:t>1+/</a:t>
            </a:r>
            <a:r>
              <a:rPr lang="en-US" dirty="0" smtClean="0"/>
              <a:t>’ </a:t>
            </a:r>
            <a:r>
              <a:rPr lang="en-US" dirty="0" smtClean="0">
                <a:sym typeface="Symbol"/>
              </a:rPr>
              <a:t></a:t>
            </a:r>
            <a:r>
              <a:rPr lang="en-US" i="1" dirty="0" smtClean="0"/>
              <a:t> </a:t>
            </a:r>
            <a:r>
              <a:rPr lang="en-US" dirty="0" smtClean="0"/>
              <a:t>.  Thus, we have (</a:t>
            </a:r>
            <a:r>
              <a:rPr lang="en-US" dirty="0" smtClean="0">
                <a:sym typeface="Symbol"/>
              </a:rPr>
              <a:t></a:t>
            </a:r>
            <a:r>
              <a:rPr lang="en-US" b="1" baseline="30000" dirty="0" smtClean="0"/>
              <a:t>1+/</a:t>
            </a:r>
            <a:r>
              <a:rPr lang="en-US" dirty="0" smtClean="0"/>
              <a:t>’ </a:t>
            </a:r>
            <a:r>
              <a:rPr lang="en-US" dirty="0" smtClean="0">
                <a:sym typeface="Symbol"/>
              </a:rPr>
              <a:t></a:t>
            </a:r>
            <a:r>
              <a:rPr lang="en-US" dirty="0" smtClean="0"/>
              <a:t>)’</a:t>
            </a:r>
            <a:r>
              <a:rPr lang="en-US" i="1" dirty="0" smtClean="0"/>
              <a:t>y.  </a:t>
            </a:r>
            <a:r>
              <a:rPr lang="en-US" dirty="0" smtClean="0"/>
              <a:t>In short , 6.02 assures that:</a:t>
            </a:r>
          </a:p>
          <a:p>
            <a:r>
              <a:rPr lang="en-US" i="1" dirty="0" smtClean="0"/>
              <a:t>	</a:t>
            </a:r>
            <a:r>
              <a:rPr lang="en-US" dirty="0" smtClean="0"/>
              <a:t>(</a:t>
            </a:r>
            <a:r>
              <a:rPr lang="en-US" dirty="0" smtClean="0">
                <a:sym typeface="Symbol"/>
              </a:rPr>
              <a:t></a:t>
            </a:r>
            <a:r>
              <a:rPr lang="en-US" dirty="0" smtClean="0"/>
              <a:t>’ </a:t>
            </a:r>
            <a:r>
              <a:rPr lang="en-US" dirty="0" smtClean="0">
                <a:sym typeface="Symbol"/>
              </a:rPr>
              <a:t></a:t>
            </a:r>
            <a:r>
              <a:rPr lang="en-US" dirty="0" smtClean="0"/>
              <a:t>)’</a:t>
            </a:r>
            <a:r>
              <a:rPr lang="en-US" i="1" dirty="0" smtClean="0"/>
              <a:t>y</a:t>
            </a:r>
            <a:r>
              <a:rPr lang="en-US" dirty="0" smtClean="0"/>
              <a:t> = (</a:t>
            </a:r>
            <a:r>
              <a:rPr lang="en-US" dirty="0" smtClean="0">
                <a:sym typeface="Symbol"/>
              </a:rPr>
              <a:t></a:t>
            </a:r>
            <a:r>
              <a:rPr lang="en-US" b="1" baseline="30000" dirty="0" smtClean="0"/>
              <a:t>1+/</a:t>
            </a:r>
            <a:r>
              <a:rPr lang="en-US" dirty="0" smtClean="0"/>
              <a:t>’ </a:t>
            </a:r>
            <a:r>
              <a:rPr lang="en-US" dirty="0" smtClean="0">
                <a:sym typeface="Symbol"/>
              </a:rPr>
              <a:t></a:t>
            </a:r>
            <a:r>
              <a:rPr lang="en-US" dirty="0" smtClean="0"/>
              <a:t>)’</a:t>
            </a:r>
            <a:r>
              <a:rPr lang="en-US" i="1" dirty="0" smtClean="0"/>
              <a:t>y</a:t>
            </a:r>
            <a:endParaRPr lang="en-US" dirty="0" smtClean="0"/>
          </a:p>
          <a:p>
            <a:r>
              <a:rPr lang="en-US" dirty="0" smtClean="0"/>
              <a:t>Now putting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a:t>
            </a:r>
            <a:r>
              <a:rPr lang="en-US" dirty="0" smtClean="0"/>
              <a:t> in the position of </a:t>
            </a:r>
            <a:r>
              <a:rPr lang="en-US" i="1" dirty="0" smtClean="0"/>
              <a:t>y</a:t>
            </a:r>
            <a:r>
              <a:rPr lang="en-US" dirty="0" smtClean="0"/>
              <a:t>, we get: </a:t>
            </a:r>
          </a:p>
          <a:p>
            <a:pPr lvl="1">
              <a:buNone/>
            </a:pP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a:t>
            </a:r>
            <a:r>
              <a:rPr lang="en-US" dirty="0" smtClean="0"/>
              <a:t>  = (</a:t>
            </a:r>
            <a:r>
              <a:rPr lang="en-US" dirty="0" smtClean="0">
                <a:sym typeface="Symbol"/>
              </a:rPr>
              <a:t></a:t>
            </a:r>
            <a:r>
              <a:rPr lang="en-US" b="1" baseline="30000" dirty="0" smtClean="0"/>
              <a:t>1+/</a:t>
            </a:r>
            <a:r>
              <a:rPr lang="en-US" dirty="0" smtClean="0"/>
              <a:t>’ </a:t>
            </a:r>
            <a:r>
              <a:rPr lang="en-US" dirty="0" smtClean="0">
                <a:sym typeface="Symbol"/>
              </a:rPr>
              <a:t></a:t>
            </a: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a:t>
            </a:r>
            <a:r>
              <a:rPr lang="en-US" dirty="0" smtClean="0"/>
              <a:t>).  </a:t>
            </a:r>
          </a:p>
          <a:p>
            <a:r>
              <a:rPr lang="en-US" dirty="0" smtClean="0"/>
              <a:t>But we have seen that </a:t>
            </a:r>
          </a:p>
          <a:p>
            <a:pPr>
              <a:buNone/>
            </a:pP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 </a:t>
            </a: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dirty="0" smtClean="0">
                <a:sym typeface="Symbol"/>
              </a:rPr>
              <a:t></a:t>
            </a:r>
            <a:r>
              <a:rPr lang="en-US" dirty="0" smtClean="0"/>
              <a:t>)’</a:t>
            </a:r>
            <a:r>
              <a:rPr lang="en-US" i="1" dirty="0" smtClean="0"/>
              <a:t>x, =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 .</a:t>
            </a:r>
            <a:endParaRPr lang="en-US" dirty="0" smtClean="0"/>
          </a:p>
          <a:p>
            <a:r>
              <a:rPr lang="en-US" dirty="0" smtClean="0"/>
              <a:t>By 6.02 we found that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  </a:t>
            </a:r>
            <a:r>
              <a:rPr lang="en-US" dirty="0" smtClean="0"/>
              <a:t>=  </a:t>
            </a:r>
            <a:r>
              <a:rPr lang="en-US" dirty="0" smtClean="0">
                <a:sym typeface="Symbol"/>
              </a:rPr>
              <a:t></a:t>
            </a:r>
            <a:r>
              <a:rPr lang="en-US" b="1" baseline="30000" dirty="0" smtClean="0"/>
              <a:t>1+/</a:t>
            </a:r>
            <a:r>
              <a:rPr lang="en-US" dirty="0" smtClean="0"/>
              <a:t>’ </a:t>
            </a:r>
            <a:r>
              <a:rPr lang="en-US" i="1" dirty="0" smtClean="0"/>
              <a:t>x </a:t>
            </a:r>
            <a:r>
              <a:rPr lang="en-US" dirty="0" smtClean="0"/>
              <a:t>.  Hence we have:</a:t>
            </a:r>
          </a:p>
          <a:p>
            <a:pPr>
              <a:buNone/>
            </a:pP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 (</a:t>
            </a:r>
            <a:r>
              <a:rPr lang="en-US" dirty="0" smtClean="0">
                <a:sym typeface="Symbol"/>
              </a:rPr>
              <a:t></a:t>
            </a:r>
            <a:r>
              <a:rPr lang="en-US" b="1" baseline="30000" dirty="0" smtClean="0"/>
              <a:t> </a:t>
            </a:r>
            <a:r>
              <a:rPr lang="en-US" dirty="0" smtClean="0"/>
              <a:t>’</a:t>
            </a:r>
            <a:r>
              <a:rPr lang="en-US" dirty="0" smtClean="0">
                <a:sym typeface="Symbol"/>
              </a:rPr>
              <a:t></a:t>
            </a:r>
            <a:r>
              <a:rPr lang="en-US" dirty="0" smtClean="0"/>
              <a:t>)’</a:t>
            </a:r>
            <a:r>
              <a:rPr lang="en-US" i="1" dirty="0" smtClean="0"/>
              <a:t>x</a:t>
            </a:r>
            <a:r>
              <a:rPr lang="en-US" dirty="0" smtClean="0"/>
              <a:t>  = (</a:t>
            </a:r>
            <a:r>
              <a:rPr lang="en-US" dirty="0" smtClean="0">
                <a:sym typeface="Symbol"/>
              </a:rPr>
              <a:t></a:t>
            </a:r>
            <a:r>
              <a:rPr lang="en-US" b="1" baseline="30000" dirty="0" smtClean="0"/>
              <a:t>1+/</a:t>
            </a:r>
            <a:r>
              <a:rPr lang="en-US" dirty="0" smtClean="0"/>
              <a:t>’ </a:t>
            </a:r>
            <a:r>
              <a:rPr lang="en-US" dirty="0" smtClean="0">
                <a:sym typeface="Symbol"/>
              </a:rPr>
              <a:t></a:t>
            </a:r>
            <a:r>
              <a:rPr lang="en-US" dirty="0" smtClean="0"/>
              <a:t>)’(</a:t>
            </a:r>
            <a:r>
              <a:rPr lang="en-US" dirty="0" smtClean="0">
                <a:sym typeface="Symbol"/>
              </a:rPr>
              <a:t></a:t>
            </a:r>
            <a:r>
              <a:rPr lang="en-US" b="1" baseline="30000" dirty="0" smtClean="0"/>
              <a:t>1+/</a:t>
            </a:r>
            <a:r>
              <a:rPr lang="en-US" dirty="0" smtClean="0"/>
              <a:t>’ </a:t>
            </a:r>
            <a:r>
              <a:rPr lang="en-US" i="1" dirty="0" smtClean="0"/>
              <a:t>x</a:t>
            </a:r>
            <a:r>
              <a:rPr lang="en-US" dirty="0" smtClean="0"/>
              <a:t>) = </a:t>
            </a:r>
            <a:r>
              <a:rPr lang="en-US" dirty="0" smtClean="0">
                <a:sym typeface="Symbol"/>
              </a:rPr>
              <a:t></a:t>
            </a:r>
            <a:r>
              <a:rPr lang="en-US" b="1" baseline="30000" dirty="0" smtClean="0"/>
              <a:t>1+/</a:t>
            </a:r>
            <a:r>
              <a:rPr lang="en-US" dirty="0" smtClean="0"/>
              <a:t>’ (</a:t>
            </a:r>
            <a:r>
              <a:rPr lang="en-US" dirty="0" smtClean="0">
                <a:sym typeface="Symbol"/>
              </a:rPr>
              <a:t></a:t>
            </a:r>
            <a:r>
              <a:rPr lang="en-US" b="1" baseline="30000" dirty="0" smtClean="0"/>
              <a:t>1+/</a:t>
            </a:r>
            <a:r>
              <a:rPr lang="en-US" dirty="0" smtClean="0"/>
              <a:t>’ </a:t>
            </a:r>
            <a:r>
              <a:rPr lang="en-US" i="1" dirty="0" smtClean="0"/>
              <a:t>x</a:t>
            </a:r>
            <a:r>
              <a:rPr lang="en-US" dirty="0" smtClean="0"/>
              <a:t>) .</a:t>
            </a:r>
          </a:p>
          <a:p>
            <a:r>
              <a:rPr lang="en-US" dirty="0" smtClean="0"/>
              <a:t>There is no flaw in Wittgenstein’s proof at 6.241.</a:t>
            </a:r>
          </a:p>
          <a:p>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No definition of addition or proof of </a:t>
            </a:r>
            <a:r>
              <a:rPr lang="en-US" b="1" dirty="0" smtClean="0"/>
              <a:t>2+ 2 = 4</a:t>
            </a:r>
            <a:r>
              <a:rPr lang="en-US" dirty="0" smtClean="0"/>
              <a:t> occurs in the </a:t>
            </a:r>
            <a:r>
              <a:rPr lang="en-US" i="1" dirty="0" err="1" smtClean="0"/>
              <a:t>Tractatus</a:t>
            </a:r>
            <a:r>
              <a:rPr lang="en-US" dirty="0" smtClean="0"/>
              <a:t>.  But we can imagine introducing addition with </a:t>
            </a:r>
          </a:p>
          <a:p>
            <a:pPr>
              <a:buNone/>
            </a:pPr>
            <a:r>
              <a:rPr lang="en-US" dirty="0" smtClean="0"/>
              <a:t>		(</a:t>
            </a:r>
            <a:r>
              <a:rPr lang="en-US" dirty="0" smtClean="0">
                <a:sym typeface="Symbol"/>
              </a:rPr>
              <a:t></a:t>
            </a:r>
            <a:r>
              <a:rPr lang="en-US" b="1" baseline="30000" dirty="0" err="1" smtClean="0"/>
              <a:t>u+v</a:t>
            </a:r>
            <a:r>
              <a:rPr lang="en-US" dirty="0" smtClean="0"/>
              <a:t>)’</a:t>
            </a:r>
            <a:r>
              <a:rPr lang="en-US" i="1" dirty="0" smtClean="0"/>
              <a:t>x</a:t>
            </a:r>
            <a:r>
              <a:rPr lang="en-US" dirty="0" smtClean="0"/>
              <a:t> = (</a:t>
            </a:r>
            <a:r>
              <a:rPr lang="en-US" dirty="0" smtClean="0">
                <a:sym typeface="Symbol"/>
              </a:rPr>
              <a:t></a:t>
            </a:r>
            <a:r>
              <a:rPr lang="en-US" b="1" baseline="30000" dirty="0" smtClean="0"/>
              <a:t>u</a:t>
            </a:r>
            <a:r>
              <a:rPr lang="en-US" dirty="0" smtClean="0"/>
              <a:t>)’(</a:t>
            </a:r>
            <a:r>
              <a:rPr lang="en-US" dirty="0" smtClean="0">
                <a:sym typeface="Symbol"/>
              </a:rPr>
              <a:t></a:t>
            </a:r>
            <a:r>
              <a:rPr lang="en-US" b="1" baseline="30000" dirty="0" err="1" smtClean="0"/>
              <a:t>v</a:t>
            </a:r>
            <a:r>
              <a:rPr lang="en-US" dirty="0" err="1" smtClean="0"/>
              <a:t>’</a:t>
            </a:r>
            <a:r>
              <a:rPr lang="en-US" i="1" dirty="0" err="1" smtClean="0"/>
              <a:t>x</a:t>
            </a:r>
            <a:r>
              <a:rPr lang="en-US" dirty="0" smtClean="0"/>
              <a:t>)      Def.</a:t>
            </a:r>
          </a:p>
          <a:p>
            <a:pPr>
              <a:buNone/>
            </a:pPr>
            <a:r>
              <a:rPr lang="en-US" dirty="0" smtClean="0"/>
              <a:t>	See Michael Potter, </a:t>
            </a:r>
            <a:r>
              <a:rPr lang="en-US" i="1" dirty="0" smtClean="0"/>
              <a:t>Reason’s Nearest Kin</a:t>
            </a:r>
            <a:r>
              <a:rPr lang="en-US" dirty="0" smtClean="0"/>
              <a:t> (Oxford:  Oxford University Press, 2000), p. 185.</a:t>
            </a:r>
          </a:p>
          <a:p>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15000"/>
          </a:xfrm>
        </p:spPr>
        <p:txBody>
          <a:bodyPr>
            <a:normAutofit fontScale="85000" lnSpcReduction="20000"/>
          </a:bodyPr>
          <a:lstStyle/>
          <a:p>
            <a:r>
              <a:rPr lang="en-US" dirty="0" smtClean="0"/>
              <a:t>In 1923, while he was a school teacher in the Austrian village of </a:t>
            </a:r>
            <a:r>
              <a:rPr lang="en-US" dirty="0" err="1" smtClean="0"/>
              <a:t>Puchberg</a:t>
            </a:r>
            <a:r>
              <a:rPr lang="en-US" dirty="0" smtClean="0"/>
              <a:t>, Wittgenstein annotated a copy of the </a:t>
            </a:r>
            <a:r>
              <a:rPr lang="en-US" i="1" dirty="0" err="1" smtClean="0"/>
              <a:t>Tractatus</a:t>
            </a:r>
            <a:r>
              <a:rPr lang="en-US" dirty="0" smtClean="0"/>
              <a:t> during discussions of the work with Ramsey.  In one marginal comment Wittgenstein wrote that “…the fundamental idea of math[</a:t>
            </a:r>
            <a:r>
              <a:rPr lang="en-US" dirty="0" err="1" smtClean="0"/>
              <a:t>ematics</a:t>
            </a:r>
            <a:r>
              <a:rPr lang="en-US" dirty="0" smtClean="0"/>
              <a:t>] is the idea of </a:t>
            </a:r>
            <a:r>
              <a:rPr lang="en-US" i="1" dirty="0" smtClean="0"/>
              <a:t>calculus</a:t>
            </a:r>
            <a:r>
              <a:rPr lang="en-US" dirty="0" smtClean="0"/>
              <a:t> represented here by the idea of operation,” and he goes on to say that “… the beginning of logic presupposed calculation and so number.”  </a:t>
            </a:r>
          </a:p>
          <a:p>
            <a:r>
              <a:rPr lang="en-US" dirty="0" smtClean="0"/>
              <a:t>This is often taken as evidence that Wittgenstein abandoned </a:t>
            </a:r>
            <a:r>
              <a:rPr lang="en-US" dirty="0" err="1" smtClean="0"/>
              <a:t>logicism</a:t>
            </a:r>
            <a:r>
              <a:rPr lang="en-US" dirty="0" smtClean="0"/>
              <a:t>.  But we now see that this is not the case. The margin note reveals that Wittgenstein’s </a:t>
            </a:r>
            <a:r>
              <a:rPr lang="en-US" i="1" dirty="0" err="1" smtClean="0"/>
              <a:t>Tractatus</a:t>
            </a:r>
            <a:r>
              <a:rPr lang="en-US" dirty="0" smtClean="0"/>
              <a:t> attempts a new </a:t>
            </a:r>
            <a:r>
              <a:rPr lang="en-US" dirty="0" err="1" smtClean="0"/>
              <a:t>eliminativistic</a:t>
            </a:r>
            <a:r>
              <a:rPr lang="en-US" dirty="0" smtClean="0"/>
              <a:t> reconstruction of arithmetic and logic more austere that </a:t>
            </a:r>
            <a:r>
              <a:rPr lang="en-US" i="1" dirty="0" smtClean="0"/>
              <a:t>Principia</a:t>
            </a:r>
            <a:r>
              <a:rPr lang="en-US" dirty="0" smtClean="0"/>
              <a:t>— one that unifies them both in the notions of </a:t>
            </a:r>
            <a:r>
              <a:rPr lang="en-US" i="1" dirty="0" smtClean="0"/>
              <a:t>operator </a:t>
            </a:r>
            <a:r>
              <a:rPr lang="en-US" dirty="0" smtClean="0"/>
              <a:t>and </a:t>
            </a:r>
            <a:r>
              <a:rPr lang="en-US" i="1" dirty="0" smtClean="0"/>
              <a:t>calculus.</a:t>
            </a:r>
            <a:endParaRPr lang="en-US" dirty="0" smtClean="0"/>
          </a:p>
          <a:p>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fontScale="62500" lnSpcReduction="20000"/>
          </a:bodyPr>
          <a:lstStyle/>
          <a:p>
            <a:r>
              <a:rPr lang="en-US" dirty="0" smtClean="0"/>
              <a:t>Wittgenstein wrote in the </a:t>
            </a:r>
            <a:r>
              <a:rPr lang="en-US" i="1" dirty="0" err="1" smtClean="0"/>
              <a:t>Tractatus</a:t>
            </a:r>
            <a:r>
              <a:rPr lang="en-US" dirty="0" smtClean="0"/>
              <a:t> (</a:t>
            </a:r>
            <a:r>
              <a:rPr lang="en-US" i="1" dirty="0" smtClean="0"/>
              <a:t>TLP</a:t>
            </a:r>
            <a:r>
              <a:rPr lang="en-US" baseline="-25000" dirty="0" smtClean="0"/>
              <a:t>6.22</a:t>
            </a:r>
            <a:r>
              <a:rPr lang="en-US" dirty="0" smtClean="0"/>
              <a:t>):</a:t>
            </a:r>
          </a:p>
          <a:p>
            <a:pPr>
              <a:buNone/>
            </a:pPr>
            <a:r>
              <a:rPr lang="en-US" dirty="0" smtClean="0"/>
              <a:t>		The logic of the world, which is shown in tautologies by the 	propositions of logic, is shown in equations by mathematics. </a:t>
            </a:r>
          </a:p>
          <a:p>
            <a:pPr>
              <a:buNone/>
            </a:pPr>
            <a:r>
              <a:rPr lang="en-US" dirty="0" smtClean="0"/>
              <a:t> </a:t>
            </a:r>
          </a:p>
          <a:p>
            <a:r>
              <a:rPr lang="en-US" dirty="0" smtClean="0"/>
              <a:t>“Mathematics,” he continued, “is a method of logic” (</a:t>
            </a:r>
            <a:r>
              <a:rPr lang="en-US" i="1" dirty="0" smtClean="0"/>
              <a:t>TLP</a:t>
            </a:r>
            <a:r>
              <a:rPr lang="en-US" baseline="-25000" dirty="0" smtClean="0"/>
              <a:t>6.234</a:t>
            </a:r>
            <a:r>
              <a:rPr lang="en-US" dirty="0" smtClean="0"/>
              <a:t>).  The logical method is that of the </a:t>
            </a:r>
            <a:r>
              <a:rPr lang="en-US" i="1" dirty="0" smtClean="0"/>
              <a:t>calculation</a:t>
            </a:r>
            <a:r>
              <a:rPr lang="en-US" dirty="0" smtClean="0"/>
              <a:t> of the internal properties of operations that are </a:t>
            </a:r>
            <a:r>
              <a:rPr lang="en-US" i="1" dirty="0" smtClean="0"/>
              <a:t>shown</a:t>
            </a:r>
            <a:r>
              <a:rPr lang="en-US" dirty="0" smtClean="0"/>
              <a:t> in their signs. Such calculations occur with the N-operator of logic and with the numeral operators of arithmetic. </a:t>
            </a:r>
            <a:r>
              <a:rPr lang="en-US" dirty="0" err="1" smtClean="0"/>
              <a:t>Waismann</a:t>
            </a:r>
            <a:r>
              <a:rPr lang="en-US" dirty="0" smtClean="0"/>
              <a:t> reports that Wittgenstein gave the following explanation of what it is that mathematics and logic have in common: </a:t>
            </a:r>
          </a:p>
          <a:p>
            <a:r>
              <a:rPr lang="en-US" dirty="0" smtClean="0"/>
              <a:t>What is right about Russell’s idea is that in mathematics as well as in logic, we are dealing with </a:t>
            </a:r>
            <a:r>
              <a:rPr lang="en-US" i="1" dirty="0" smtClean="0"/>
              <a:t>systems</a:t>
            </a:r>
            <a:r>
              <a:rPr lang="en-US" dirty="0" smtClean="0"/>
              <a:t>.  Both systems are due to operations. What is wrong about it is the attempt at construing mathematics as a part of logic. The true analogy between mathematics and logic is a completely different.  In mathematics, too, there is an operation that corresponds to the operation which generates a new sense from the sense of a given proposition, namely the operation which generates a new number from given numbers. That is, </a:t>
            </a:r>
            <a:r>
              <a:rPr lang="en-US" i="1" dirty="0" smtClean="0"/>
              <a:t>a number corresponds to a truth-function.</a:t>
            </a:r>
            <a:r>
              <a:rPr lang="en-US" dirty="0" smtClean="0"/>
              <a:t>  Logical operations are preformed with propositions, arithmetical one with numbers.  The result of a logical operation is a proposition, the result of an arithmetical one is a </a:t>
            </a:r>
            <a:r>
              <a:rPr lang="en-US" i="1" dirty="0" smtClean="0"/>
              <a:t>number</a:t>
            </a:r>
            <a:r>
              <a:rPr lang="en-US" dirty="0" smtClean="0"/>
              <a:t>.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457200"/>
            <a:ext cx="8229600" cy="5668963"/>
          </a:xfrm>
        </p:spPr>
        <p:txBody>
          <a:bodyPr>
            <a:normAutofit/>
          </a:bodyPr>
          <a:lstStyle/>
          <a:p>
            <a:r>
              <a:rPr lang="en-US" sz="2400" dirty="0" smtClean="0">
                <a:solidFill>
                  <a:srgbClr val="FF0000"/>
                </a:solidFill>
              </a:rPr>
              <a:t>What was Wittgenstein’s </a:t>
            </a:r>
            <a:r>
              <a:rPr lang="en-US" sz="2400" dirty="0" err="1" smtClean="0">
                <a:solidFill>
                  <a:srgbClr val="FF0000"/>
                </a:solidFill>
              </a:rPr>
              <a:t>Tractarian</a:t>
            </a:r>
            <a:r>
              <a:rPr lang="en-US" sz="2400" dirty="0" smtClean="0">
                <a:solidFill>
                  <a:srgbClr val="FF0000"/>
                </a:solidFill>
              </a:rPr>
              <a:t> conception of logic? </a:t>
            </a:r>
          </a:p>
          <a:p>
            <a:r>
              <a:rPr lang="en-US" sz="2400" dirty="0" smtClean="0"/>
              <a:t>The truth-table was not discovered by Wittgenstein. There is, for example, a truth-table in In </a:t>
            </a:r>
            <a:r>
              <a:rPr lang="en-US" sz="2400" dirty="0" err="1" smtClean="0"/>
              <a:t>M</a:t>
            </a:r>
            <a:r>
              <a:rPr lang="en-US" sz="2400" dirty="0" err="1" smtClean="0">
                <a:sym typeface="WP MultinationalA Roman"/>
              </a:rPr>
              <a:t>ü</a:t>
            </a:r>
            <a:r>
              <a:rPr lang="en-US" sz="2400" dirty="0" err="1" smtClean="0"/>
              <a:t>ller’s</a:t>
            </a:r>
            <a:r>
              <a:rPr lang="en-US" sz="2400" dirty="0" smtClean="0"/>
              <a:t> 1909 </a:t>
            </a:r>
            <a:r>
              <a:rPr lang="en-US" sz="2400" i="1" dirty="0" err="1" smtClean="0"/>
              <a:t>Abriss</a:t>
            </a:r>
            <a:r>
              <a:rPr lang="en-US" sz="2400" dirty="0" smtClean="0"/>
              <a:t> of </a:t>
            </a:r>
            <a:r>
              <a:rPr lang="en-US" sz="2400" dirty="0" err="1" smtClean="0"/>
              <a:t>Schr</a:t>
            </a:r>
            <a:r>
              <a:rPr lang="en-US" sz="2400" dirty="0" err="1" smtClean="0">
                <a:sym typeface="WP MultinationalA Roman"/>
              </a:rPr>
              <a:t>ö</a:t>
            </a:r>
            <a:r>
              <a:rPr lang="en-US" sz="2400" dirty="0" err="1" smtClean="0"/>
              <a:t>der’s</a:t>
            </a:r>
            <a:r>
              <a:rPr lang="en-US" sz="2400" dirty="0" smtClean="0"/>
              <a:t> </a:t>
            </a:r>
            <a:r>
              <a:rPr lang="en-US" sz="2400" i="1" dirty="0" err="1" smtClean="0"/>
              <a:t>Vorlesungen</a:t>
            </a:r>
            <a:r>
              <a:rPr lang="en-US" sz="2400" i="1" dirty="0" smtClean="0"/>
              <a:t> </a:t>
            </a:r>
            <a:r>
              <a:rPr lang="en-US" sz="2400" i="1" dirty="0" err="1" smtClean="0">
                <a:sym typeface="WP MultinationalA Roman"/>
              </a:rPr>
              <a:t>ü</a:t>
            </a:r>
            <a:r>
              <a:rPr lang="en-US" sz="2400" i="1" dirty="0" err="1" smtClean="0"/>
              <a:t>ber</a:t>
            </a:r>
            <a:r>
              <a:rPr lang="en-US" sz="2400" i="1" dirty="0" smtClean="0"/>
              <a:t> die Algebra </a:t>
            </a:r>
            <a:r>
              <a:rPr lang="en-US" sz="2400" i="1" dirty="0" err="1" smtClean="0"/>
              <a:t>der</a:t>
            </a:r>
            <a:r>
              <a:rPr lang="en-US" sz="2400" i="1" dirty="0" smtClean="0"/>
              <a:t> </a:t>
            </a:r>
            <a:r>
              <a:rPr lang="en-US" sz="2400" i="1" dirty="0" err="1" smtClean="0"/>
              <a:t>Logik</a:t>
            </a:r>
            <a:r>
              <a:rPr lang="en-US" sz="2400" dirty="0" smtClean="0"/>
              <a:t>. </a:t>
            </a:r>
            <a:endParaRPr lang="en-US" sz="2400" dirty="0"/>
          </a:p>
        </p:txBody>
      </p:sp>
      <p:pic>
        <p:nvPicPr>
          <p:cNvPr id="6" name="Picture 5" descr="muller.JPG"/>
          <p:cNvPicPr>
            <a:picLocks noChangeAspect="1"/>
          </p:cNvPicPr>
          <p:nvPr/>
        </p:nvPicPr>
        <p:blipFill>
          <a:blip r:embed="rId2"/>
          <a:stretch>
            <a:fillRect/>
          </a:stretch>
        </p:blipFill>
        <p:spPr>
          <a:xfrm>
            <a:off x="1828800" y="2264982"/>
            <a:ext cx="3886200" cy="4172393"/>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r>
              <a:rPr lang="en-US" dirty="0" smtClean="0"/>
              <a:t>Ramsey’s </a:t>
            </a:r>
            <a:r>
              <a:rPr lang="en-US" dirty="0" err="1" smtClean="0"/>
              <a:t>logicism</a:t>
            </a:r>
            <a:r>
              <a:rPr lang="en-US" dirty="0" smtClean="0"/>
              <a:t> was originally with Wittgenstein. He wrote:</a:t>
            </a:r>
          </a:p>
          <a:p>
            <a:pPr>
              <a:buNone/>
            </a:pPr>
            <a:r>
              <a:rPr lang="en-US" dirty="0" smtClean="0"/>
              <a:t>	“W[</a:t>
            </a:r>
            <a:r>
              <a:rPr lang="en-US" dirty="0" err="1" smtClean="0"/>
              <a:t>ittgenstein</a:t>
            </a:r>
            <a:r>
              <a:rPr lang="en-US" dirty="0" smtClean="0"/>
              <a:t>] and I think it is wrong to suppose with Russell that mathematics is more complicated formal logic (tautologies); and I am trying to make definite the vague ideas we have of what it does consist of.</a:t>
            </a:r>
            <a:r>
              <a:rPr lang="en-US" baseline="30000" dirty="0" smtClean="0"/>
              <a:t> “*</a:t>
            </a:r>
            <a:endParaRPr lang="en-US" dirty="0" smtClean="0"/>
          </a:p>
          <a:p>
            <a:pPr>
              <a:buNone/>
            </a:pPr>
            <a:r>
              <a:rPr lang="en-US" dirty="0" smtClean="0"/>
              <a:t>	*Frank Ramsey, Letter to Moore of 6 February 1924.  </a:t>
            </a:r>
          </a:p>
          <a:p>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440363"/>
          </a:xfrm>
        </p:spPr>
        <p:txBody>
          <a:bodyPr>
            <a:normAutofit fontScale="92500" lnSpcReduction="10000"/>
          </a:bodyPr>
          <a:lstStyle/>
          <a:p>
            <a:r>
              <a:rPr lang="en-US" i="1" dirty="0" smtClean="0"/>
              <a:t>I went to see Russell a few weeks ago</a:t>
            </a:r>
            <a:r>
              <a:rPr lang="en-US" dirty="0" smtClean="0"/>
              <a:t>, and am reading the manuscript of the new stuff he is putting in to the </a:t>
            </a:r>
            <a:r>
              <a:rPr lang="en-US" i="1" dirty="0" smtClean="0"/>
              <a:t>Principia</a:t>
            </a:r>
            <a:r>
              <a:rPr lang="en-US" dirty="0" smtClean="0"/>
              <a:t>.  </a:t>
            </a:r>
            <a:r>
              <a:rPr lang="en-US" i="1" dirty="0" smtClean="0"/>
              <a:t>You are right that it is of no importance</a:t>
            </a:r>
            <a:r>
              <a:rPr lang="en-US" dirty="0" smtClean="0"/>
              <a:t>; all that it really </a:t>
            </a:r>
            <a:r>
              <a:rPr lang="en-US" i="1" dirty="0" smtClean="0"/>
              <a:t>amounts to is a clever proof of mathematical induction without using the axiom of reducibility</a:t>
            </a:r>
            <a:r>
              <a:rPr lang="en-US" dirty="0" smtClean="0"/>
              <a:t>.  There is no fundamental changes; identity is just as it used to be.”  </a:t>
            </a:r>
          </a:p>
          <a:p>
            <a:r>
              <a:rPr lang="en-US" dirty="0" smtClean="0"/>
              <a:t>Ramsey, Frank. Letter to Russell of 20 February 1924, in eds., G. H. von Wright</a:t>
            </a:r>
          </a:p>
          <a:p>
            <a:r>
              <a:rPr lang="en-US" dirty="0" smtClean="0"/>
              <a:t>Ludwig Wittgenstein</a:t>
            </a:r>
            <a:r>
              <a:rPr lang="en-US" i="1" dirty="0" smtClean="0"/>
              <a:t>: Letters to C. K. Ogden</a:t>
            </a:r>
            <a:r>
              <a:rPr lang="en-US" dirty="0" smtClean="0"/>
              <a:t> (Oxford: Basil Blackwell, 1973) , p. 84. </a:t>
            </a:r>
          </a:p>
          <a:p>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20000"/>
          </a:bodyPr>
          <a:lstStyle/>
          <a:p>
            <a:r>
              <a:rPr lang="en-US" dirty="0" smtClean="0"/>
              <a:t>But soon after his initial enthusiasm, he came to see that Wittgenstein’s account of arithmetic in terms of equations is inadequate. “I have spent a lot of time developing such a theory,” he wrote, “and found that it was faced with what seemed to me to be insuperable difficulties.”* Ramsey rightly concluded that Wittgenstein’s strictures against using the identity sign were too austere. </a:t>
            </a:r>
          </a:p>
          <a:p>
            <a:pPr>
              <a:buNone/>
            </a:pPr>
            <a:r>
              <a:rPr lang="en-US" dirty="0" smtClean="0"/>
              <a:t>	</a:t>
            </a:r>
          </a:p>
          <a:p>
            <a:pPr>
              <a:buNone/>
            </a:pPr>
            <a:r>
              <a:rPr lang="en-US" dirty="0" smtClean="0"/>
              <a:t>*Frank Ramsey, “The Foundations of Mathematics,” in </a:t>
            </a:r>
            <a:r>
              <a:rPr lang="en-US" i="1" dirty="0" smtClean="0"/>
              <a:t>The Foundations of Mathematics and Other Essays  by Frank </a:t>
            </a:r>
            <a:r>
              <a:rPr lang="en-US" i="1" dirty="0" err="1" smtClean="0"/>
              <a:t>Plumpton</a:t>
            </a:r>
            <a:r>
              <a:rPr lang="en-US" i="1" dirty="0" smtClean="0"/>
              <a:t> Ramsey</a:t>
            </a:r>
            <a:r>
              <a:rPr lang="en-US" dirty="0" smtClean="0"/>
              <a:t>, ed., R. B. Braithwaite, (New York: Harcourt, Brace and Co., 1931), p. 17.</a:t>
            </a:r>
          </a:p>
          <a:p>
            <a:endParaRPr lang="en-US" dirty="0" smtClean="0"/>
          </a:p>
          <a:p>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85000" lnSpcReduction="10000"/>
          </a:bodyPr>
          <a:lstStyle/>
          <a:p>
            <a:r>
              <a:rPr lang="en-US" dirty="0" smtClean="0"/>
              <a:t>Ramsey’s diary entry of February 1924 reports that in his meeting with Russell to discuss the second edition, Russell was “… rather good against W’s [Wittgenstein’s] identity…”  In his 1925 work “The Foundations of Mathematics,” he wrote that he had spent a lot of time developing Wittgenstein’s construal of identity and the theory of mathematics as equations but found it to be “faced with insuperable difficulties.” Identity must be recovered in some way. Ramsey hoped to find some compromise between Wittgenstein and Russell on identity. </a:t>
            </a:r>
          </a:p>
          <a:p>
            <a:r>
              <a:rPr lang="en-US" dirty="0" smtClean="0"/>
              <a:t>Ramsey, Frank. “The Foundations of Mathematics,” in ed., R. B. Braithwaite, </a:t>
            </a:r>
            <a:r>
              <a:rPr lang="en-US" i="1" dirty="0" smtClean="0"/>
              <a:t>The Foundations of Mathematics and Other Essays by Frank </a:t>
            </a:r>
            <a:r>
              <a:rPr lang="en-US" i="1" dirty="0" err="1" smtClean="0"/>
              <a:t>Plumpton</a:t>
            </a:r>
            <a:r>
              <a:rPr lang="en-US" i="1" dirty="0" smtClean="0"/>
              <a:t> Ramsey</a:t>
            </a:r>
            <a:r>
              <a:rPr lang="en-US" dirty="0" smtClean="0"/>
              <a:t> (London: Harcourt, Brace &amp; Co., 1931), p. 17.</a:t>
            </a:r>
          </a:p>
          <a:p>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85000" lnSpcReduction="10000"/>
          </a:bodyPr>
          <a:lstStyle/>
          <a:p>
            <a:r>
              <a:rPr lang="en-US" dirty="0" smtClean="0"/>
              <a:t>“By using these variables [functions in extension],” he wrote, “we obtain the system of </a:t>
            </a:r>
            <a:r>
              <a:rPr lang="en-US" i="1" dirty="0" smtClean="0"/>
              <a:t>Principia </a:t>
            </a:r>
            <a:r>
              <a:rPr lang="en-US" i="1" dirty="0" err="1" smtClean="0"/>
              <a:t>Mathematica</a:t>
            </a:r>
            <a:r>
              <a:rPr lang="en-US" dirty="0" smtClean="0"/>
              <a:t>, simplified by the omission of the Axiom of Reducibility, and a few corresponding alterations.  Formally it is almost unaltered; but its meaning has been considerably changed.”*  </a:t>
            </a:r>
          </a:p>
          <a:p>
            <a:r>
              <a:rPr lang="en-US" dirty="0" smtClean="0"/>
              <a:t>Ramsey rejects Wittgenstein’s demand that arithmetic consists of equations, not tautologies. The notations of </a:t>
            </a:r>
            <a:r>
              <a:rPr lang="en-US" i="1" dirty="0" smtClean="0"/>
              <a:t>Principia </a:t>
            </a:r>
            <a:r>
              <a:rPr lang="en-US" dirty="0" smtClean="0"/>
              <a:t>remain unaltered, though the semantics has changed their meanings. </a:t>
            </a:r>
            <a:r>
              <a:rPr lang="en-US" i="1" dirty="0" smtClean="0"/>
              <a:t>Principia</a:t>
            </a:r>
            <a:r>
              <a:rPr lang="en-US" dirty="0" smtClean="0"/>
              <a:t> wouldn’t have to be “done afresh” after all.*</a:t>
            </a:r>
          </a:p>
          <a:p>
            <a:pPr>
              <a:buNone/>
            </a:pPr>
            <a:r>
              <a:rPr lang="en-US" dirty="0" smtClean="0"/>
              <a:t>*Ramsey, Frank, “The Foundations of Mathematics,” p. 56.</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russelln.jpg"/>
          <p:cNvPicPr>
            <a:picLocks noGrp="1" noChangeAspect="1"/>
          </p:cNvPicPr>
          <p:nvPr>
            <p:ph idx="1"/>
          </p:nvPr>
        </p:nvPicPr>
        <p:blipFill>
          <a:blip r:embed="rId2"/>
          <a:stretch>
            <a:fillRect/>
          </a:stretch>
        </p:blipFill>
        <p:spPr>
          <a:xfrm>
            <a:off x="4876800" y="1219200"/>
            <a:ext cx="1943100" cy="3810000"/>
          </a:xfrm>
        </p:spPr>
      </p:pic>
      <p:pic>
        <p:nvPicPr>
          <p:cNvPr id="7" name="Picture 6" descr="wittgenstein_lud-19690116021R.1.gif"/>
          <p:cNvPicPr>
            <a:picLocks noChangeAspect="1"/>
          </p:cNvPicPr>
          <p:nvPr/>
        </p:nvPicPr>
        <p:blipFill>
          <a:blip r:embed="rId3"/>
          <a:stretch>
            <a:fillRect/>
          </a:stretch>
        </p:blipFill>
        <p:spPr>
          <a:xfrm>
            <a:off x="2438399" y="2362200"/>
            <a:ext cx="1981831" cy="25622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r>
              <a:rPr lang="en-US" sz="2400" dirty="0" smtClean="0"/>
              <a:t>The view that the logical particles are not relation signs between propositions (logical objects) is not original with Wittgenstein. It is already adopted by Russell when be abandoned propositions in 1908, and it is in </a:t>
            </a:r>
            <a:r>
              <a:rPr lang="en-US" sz="2400" i="1" dirty="0" smtClean="0"/>
              <a:t>Principia </a:t>
            </a:r>
            <a:r>
              <a:rPr lang="en-US" sz="2400" i="1" dirty="0" err="1" smtClean="0"/>
              <a:t>Mathematica</a:t>
            </a:r>
            <a:r>
              <a:rPr lang="en-US" sz="2400" i="1" dirty="0" smtClean="0"/>
              <a:t>.</a:t>
            </a:r>
            <a:r>
              <a:rPr lang="en-US" sz="2400" dirty="0" smtClean="0"/>
              <a:t> </a:t>
            </a:r>
          </a:p>
          <a:p>
            <a:r>
              <a:rPr lang="en-US" sz="2400" dirty="0" smtClean="0"/>
              <a:t>Wittgenstein did not invent the representation of quantifier-free formulas by truth-tables (truth conditions). That is already in Venn’s propositional diagrams:</a:t>
            </a:r>
          </a:p>
        </p:txBody>
      </p:sp>
      <p:pic>
        <p:nvPicPr>
          <p:cNvPr id="4" name="Picture 3" descr="truthtable2.bmp"/>
          <p:cNvPicPr>
            <a:picLocks noChangeAspect="1"/>
          </p:cNvPicPr>
          <p:nvPr/>
        </p:nvPicPr>
        <p:blipFill>
          <a:blip r:embed="rId2"/>
          <a:stretch>
            <a:fillRect/>
          </a:stretch>
        </p:blipFill>
        <p:spPr>
          <a:xfrm>
            <a:off x="685800" y="3781425"/>
            <a:ext cx="7562616" cy="30765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77500" lnSpcReduction="20000"/>
          </a:bodyPr>
          <a:lstStyle/>
          <a:p>
            <a:r>
              <a:rPr lang="en-US" dirty="0" smtClean="0">
                <a:solidFill>
                  <a:srgbClr val="FF0000"/>
                </a:solidFill>
              </a:rPr>
              <a:t>Wittgenstein maintained that logical truths are tautologies. </a:t>
            </a:r>
          </a:p>
          <a:p>
            <a:pPr>
              <a:buNone/>
            </a:pPr>
            <a:r>
              <a:rPr lang="en-US" dirty="0" smtClean="0">
                <a:solidFill>
                  <a:srgbClr val="FF0000"/>
                </a:solidFill>
              </a:rPr>
              <a:t>	What did he mean?</a:t>
            </a:r>
          </a:p>
          <a:p>
            <a:r>
              <a:rPr lang="en-US" dirty="0" smtClean="0"/>
              <a:t>Russell tells the story of the odd events of Wittgenstein first meeting the Whiteheads:</a:t>
            </a:r>
          </a:p>
          <a:p>
            <a:r>
              <a:rPr lang="en-US" dirty="0" smtClean="0"/>
              <a:t>Whitehead described to me the first time that Wittgenstein came to see him. He was shown into the drawing room during afternoon tea.  He appeared scarcely aware of the presence of Mrs. Whitehead, but marched up and down the room for some time in silence, as at last said explosively: “A proposition has two poles. It is </a:t>
            </a:r>
            <a:r>
              <a:rPr lang="en-US" i="1" dirty="0" err="1" smtClean="0"/>
              <a:t>a</a:t>
            </a:r>
            <a:r>
              <a:rPr lang="en-US" b="1" i="1" dirty="0" err="1" smtClean="0"/>
              <a:t>p</a:t>
            </a:r>
            <a:r>
              <a:rPr lang="en-US" i="1" dirty="0" err="1" smtClean="0"/>
              <a:t>b</a:t>
            </a:r>
            <a:r>
              <a:rPr lang="en-US" i="1" dirty="0" smtClean="0"/>
              <a:t>.” </a:t>
            </a:r>
            <a:r>
              <a:rPr lang="en-US" dirty="0" smtClean="0"/>
              <a:t>Whitehead, in telling me, said: “I naturally asked what are </a:t>
            </a:r>
            <a:r>
              <a:rPr lang="en-US" i="1" dirty="0" smtClean="0"/>
              <a:t>a</a:t>
            </a:r>
            <a:r>
              <a:rPr lang="en-US" dirty="0" smtClean="0"/>
              <a:t> and </a:t>
            </a:r>
            <a:r>
              <a:rPr lang="en-US" i="1" dirty="0" smtClean="0"/>
              <a:t>b</a:t>
            </a:r>
            <a:r>
              <a:rPr lang="en-US" dirty="0" smtClean="0"/>
              <a:t>, but I found I had said the wrong thing. ‘</a:t>
            </a:r>
            <a:r>
              <a:rPr lang="en-US" i="1" dirty="0" smtClean="0"/>
              <a:t>a</a:t>
            </a:r>
            <a:r>
              <a:rPr lang="en-US" dirty="0" smtClean="0"/>
              <a:t> and </a:t>
            </a:r>
            <a:r>
              <a:rPr lang="en-US" i="1" dirty="0" smtClean="0"/>
              <a:t>b</a:t>
            </a:r>
            <a:r>
              <a:rPr lang="en-US" dirty="0" smtClean="0"/>
              <a:t> are indefinable,’ Wittgenstein answered in voice of thunder.”*</a:t>
            </a:r>
          </a:p>
          <a:p>
            <a:pPr>
              <a:buNone/>
            </a:pPr>
            <a:r>
              <a:rPr lang="en-US" dirty="0" smtClean="0"/>
              <a:t> </a:t>
            </a:r>
          </a:p>
          <a:p>
            <a:endParaRPr lang="en-US" dirty="0" smtClean="0"/>
          </a:p>
          <a:p>
            <a:pPr>
              <a:buNone/>
            </a:pPr>
            <a:r>
              <a:rPr lang="en-US" dirty="0" smtClean="0"/>
              <a:t>	*Bertrand Russell, </a:t>
            </a:r>
            <a:r>
              <a:rPr lang="en-US" i="1" dirty="0" smtClean="0"/>
              <a:t>The Autobiography of Bertrand Russell 1914-1922</a:t>
            </a:r>
            <a:r>
              <a:rPr lang="en-US" dirty="0" smtClean="0"/>
              <a:t> (Boston: Little Brown &amp; Co, 1968), p. 139.</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77500" lnSpcReduction="20000"/>
          </a:bodyPr>
          <a:lstStyle/>
          <a:p>
            <a:r>
              <a:rPr lang="en-US" dirty="0" smtClean="0"/>
              <a:t>An illustration </a:t>
            </a:r>
            <a:r>
              <a:rPr lang="en-US" i="1" dirty="0" err="1" smtClean="0"/>
              <a:t>ab</a:t>
            </a:r>
            <a:r>
              <a:rPr lang="en-US" dirty="0" smtClean="0"/>
              <a:t>-Notation is exemplified below for the formula p .</a:t>
            </a:r>
            <a:r>
              <a:rPr lang="en-US" dirty="0" smtClean="0">
                <a:sym typeface="Symbol"/>
              </a:rPr>
              <a:t></a:t>
            </a:r>
            <a:r>
              <a:rPr lang="en-US" dirty="0" smtClean="0"/>
              <a:t>. </a:t>
            </a:r>
            <a:r>
              <a:rPr lang="en-US" dirty="0" smtClean="0">
                <a:sym typeface="Symbol"/>
              </a:rPr>
              <a:t></a:t>
            </a:r>
            <a:r>
              <a:rPr lang="en-US" dirty="0" smtClean="0"/>
              <a:t>q  </a:t>
            </a:r>
            <a:r>
              <a:rPr lang="en-US" dirty="0" smtClean="0">
                <a:sym typeface="Symbol"/>
              </a:rPr>
              <a:t></a:t>
            </a:r>
            <a:r>
              <a:rPr lang="en-US" dirty="0" smtClean="0"/>
              <a:t> p. </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Following the </a:t>
            </a:r>
            <a:r>
              <a:rPr lang="en-US" b="1" i="1" dirty="0" smtClean="0"/>
              <a:t>b</a:t>
            </a:r>
            <a:r>
              <a:rPr lang="en-US" dirty="0" smtClean="0"/>
              <a:t>-pole one sees that it leads to the </a:t>
            </a:r>
            <a:r>
              <a:rPr lang="en-US" i="1" dirty="0" smtClean="0"/>
              <a:t>a</a:t>
            </a:r>
            <a:r>
              <a:rPr lang="en-US" dirty="0" smtClean="0"/>
              <a:t>-pole of p and the b-pole of </a:t>
            </a:r>
            <a:r>
              <a:rPr lang="en-US" dirty="0" smtClean="0">
                <a:sym typeface="Symbol"/>
              </a:rPr>
              <a:t></a:t>
            </a:r>
            <a:r>
              <a:rPr lang="en-US" dirty="0" smtClean="0"/>
              <a:t>q  </a:t>
            </a:r>
            <a:r>
              <a:rPr lang="en-US" dirty="0" smtClean="0">
                <a:sym typeface="Symbol"/>
              </a:rPr>
              <a:t></a:t>
            </a:r>
            <a:r>
              <a:rPr lang="en-US" dirty="0" smtClean="0"/>
              <a:t> p</a:t>
            </a:r>
          </a:p>
          <a:p>
            <a:pPr>
              <a:buNone/>
            </a:pPr>
            <a:r>
              <a:rPr lang="en-US" dirty="0" smtClean="0"/>
              <a:t>	which yields the </a:t>
            </a:r>
            <a:r>
              <a:rPr lang="en-US" i="1" dirty="0" smtClean="0"/>
              <a:t>b</a:t>
            </a:r>
            <a:r>
              <a:rPr lang="en-US" dirty="0" smtClean="0"/>
              <a:t>-pole of p. Thus, the </a:t>
            </a:r>
            <a:r>
              <a:rPr lang="en-US" b="1" i="1" dirty="0" smtClean="0"/>
              <a:t>b</a:t>
            </a:r>
            <a:r>
              <a:rPr lang="en-US" dirty="0" smtClean="0"/>
              <a:t>-pole leads to contradictory assignments to </a:t>
            </a:r>
            <a:r>
              <a:rPr lang="en-US" i="1" dirty="0" smtClean="0"/>
              <a:t>p</a:t>
            </a:r>
            <a:r>
              <a:rPr lang="en-US" dirty="0" smtClean="0"/>
              <a:t>. The formula is a tautology.  </a:t>
            </a:r>
          </a:p>
          <a:p>
            <a:endParaRPr lang="en-US" dirty="0"/>
          </a:p>
        </p:txBody>
      </p:sp>
      <p:pic>
        <p:nvPicPr>
          <p:cNvPr id="4" name="Content Placeholder 3" descr="ab2.bmp"/>
          <p:cNvPicPr>
            <a:picLocks noChangeAspect="1"/>
          </p:cNvPicPr>
          <p:nvPr/>
        </p:nvPicPr>
        <p:blipFill>
          <a:blip r:embed="rId2"/>
          <a:stretch>
            <a:fillRect/>
          </a:stretch>
        </p:blipFill>
        <p:spPr>
          <a:xfrm>
            <a:off x="1752600" y="1524000"/>
            <a:ext cx="4629150" cy="2028825"/>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1896</TotalTime>
  <Words>3833</Words>
  <Application>Microsoft Office PowerPoint</Application>
  <PresentationFormat>On-screen Show (4:3)</PresentationFormat>
  <Paragraphs>358</Paragraphs>
  <Slides>65</Slides>
  <Notes>0</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Tractarian Logicism</vt:lpstr>
      <vt:lpstr>What is Logicism?</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vector>
  </TitlesOfParts>
  <Company>The University of Iowa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Tractarian Logicism</dc:title>
  <dc:creator>glandini</dc:creator>
  <cp:lastModifiedBy>glandini</cp:lastModifiedBy>
  <cp:revision>137</cp:revision>
  <dcterms:created xsi:type="dcterms:W3CDTF">2009-03-23T15:06:04Z</dcterms:created>
  <dcterms:modified xsi:type="dcterms:W3CDTF">2009-05-27T18:36:31Z</dcterms:modified>
</cp:coreProperties>
</file>